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51"/>
  </p:notesMasterIdLst>
  <p:handoutMasterIdLst>
    <p:handoutMasterId r:id="rId52"/>
  </p:handoutMasterIdLst>
  <p:sldIdLst>
    <p:sldId id="257" r:id="rId3"/>
    <p:sldId id="270" r:id="rId4"/>
    <p:sldId id="325" r:id="rId5"/>
    <p:sldId id="326" r:id="rId6"/>
    <p:sldId id="327" r:id="rId7"/>
    <p:sldId id="328" r:id="rId8"/>
    <p:sldId id="271" r:id="rId9"/>
    <p:sldId id="351" r:id="rId10"/>
    <p:sldId id="352" r:id="rId11"/>
    <p:sldId id="353" r:id="rId12"/>
    <p:sldId id="354" r:id="rId13"/>
    <p:sldId id="355" r:id="rId14"/>
    <p:sldId id="356" r:id="rId15"/>
    <p:sldId id="272" r:id="rId16"/>
    <p:sldId id="273" r:id="rId17"/>
    <p:sldId id="298" r:id="rId18"/>
    <p:sldId id="299" r:id="rId19"/>
    <p:sldId id="300" r:id="rId20"/>
    <p:sldId id="302" r:id="rId21"/>
    <p:sldId id="331" r:id="rId22"/>
    <p:sldId id="344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36" r:id="rId33"/>
    <p:sldId id="337" r:id="rId34"/>
    <p:sldId id="338" r:id="rId35"/>
    <p:sldId id="341" r:id="rId36"/>
    <p:sldId id="323" r:id="rId37"/>
    <p:sldId id="339" r:id="rId38"/>
    <p:sldId id="340" r:id="rId39"/>
    <p:sldId id="357" r:id="rId40"/>
    <p:sldId id="358" r:id="rId41"/>
    <p:sldId id="359" r:id="rId42"/>
    <p:sldId id="343" r:id="rId43"/>
    <p:sldId id="345" r:id="rId44"/>
    <p:sldId id="342" r:id="rId45"/>
    <p:sldId id="346" r:id="rId46"/>
    <p:sldId id="347" r:id="rId47"/>
    <p:sldId id="348" r:id="rId48"/>
    <p:sldId id="349" r:id="rId49"/>
    <p:sldId id="350" r:id="rId50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9" autoAdjust="0"/>
    <p:restoredTop sz="68550" autoAdjust="0"/>
  </p:normalViewPr>
  <p:slideViewPr>
    <p:cSldViewPr snapToGrid="0">
      <p:cViewPr varScale="1">
        <p:scale>
          <a:sx n="60" d="100"/>
          <a:sy n="60" d="100"/>
        </p:scale>
        <p:origin x="2126" y="34"/>
      </p:cViewPr>
      <p:guideLst>
        <p:guide orient="horz" pos="2160"/>
        <p:guide pos="3840"/>
        <p:guide pos="7296"/>
        <p:guide orient="horz" pos="4128"/>
        <p:guide pos="2880"/>
        <p:guide pos="54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34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68796EA6-6F25-4F19-87BA-7ADCC16DAEFF}" type="datetimeFigureOut">
              <a:rPr lang="en-US" smtClean="0"/>
              <a:t>9/10/2021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C39C172E-A8B5-46F6-B05C-DFA3E2E0F207}" type="datetimeFigureOut">
              <a:rPr lang="en-US" smtClean="0"/>
              <a:t>9/10/2021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3750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cs typeface="Arial" charset="0"/>
              </a:rPr>
              <a:t>The electrons in the </a:t>
            </a:r>
            <a:r>
              <a:rPr lang="en-US" altLang="en-US" sz="1200" i="1" dirty="0" smtClean="0">
                <a:cs typeface="Arial" charset="0"/>
              </a:rPr>
              <a:t>n</a:t>
            </a:r>
            <a:r>
              <a:rPr lang="en-US" altLang="en-US" sz="1200" dirty="0" smtClean="0">
                <a:cs typeface="Arial" charset="0"/>
              </a:rPr>
              <a:t>-type material migrate across the junction to the </a:t>
            </a:r>
            <a:r>
              <a:rPr lang="en-US" altLang="en-US" sz="1200" i="1" dirty="0" smtClean="0">
                <a:cs typeface="Arial" charset="0"/>
              </a:rPr>
              <a:t>p</a:t>
            </a:r>
            <a:r>
              <a:rPr lang="en-US" altLang="en-US" sz="1200" dirty="0" smtClean="0">
                <a:cs typeface="Arial" charset="0"/>
              </a:rPr>
              <a:t>-type material (electron flow).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000000"/>
                </a:solidFill>
                <a:cs typeface="Arial" charset="0"/>
              </a:rPr>
              <a:t>Electron migration results in a</a:t>
            </a:r>
            <a:r>
              <a:rPr lang="en-US" altLang="en-US" sz="1200" dirty="0" smtClean="0">
                <a:solidFill>
                  <a:srgbClr val="E5F99D"/>
                </a:solidFill>
                <a:cs typeface="Arial" charset="0"/>
              </a:rPr>
              <a:t> </a:t>
            </a:r>
            <a:r>
              <a:rPr lang="en-US" altLang="en-US" sz="1200" dirty="0" smtClean="0">
                <a:solidFill>
                  <a:srgbClr val="FFFF66"/>
                </a:solidFill>
                <a:cs typeface="Arial" charset="0"/>
              </a:rPr>
              <a:t>negative</a:t>
            </a:r>
            <a:r>
              <a:rPr lang="en-US" altLang="en-US" sz="1200" dirty="0" smtClean="0">
                <a:solidFill>
                  <a:srgbClr val="E5F99D"/>
                </a:solidFill>
                <a:cs typeface="Arial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cs typeface="Arial" charset="0"/>
              </a:rPr>
              <a:t>charge on the </a:t>
            </a:r>
            <a:r>
              <a:rPr lang="en-US" altLang="en-US" sz="1200" i="1" dirty="0" smtClean="0">
                <a:solidFill>
                  <a:srgbClr val="000000"/>
                </a:solidFill>
                <a:cs typeface="Arial" charset="0"/>
              </a:rPr>
              <a:t>p</a:t>
            </a:r>
            <a:r>
              <a:rPr lang="en-US" altLang="en-US" sz="1200" dirty="0" smtClean="0">
                <a:solidFill>
                  <a:srgbClr val="000000"/>
                </a:solidFill>
                <a:cs typeface="Arial" charset="0"/>
              </a:rPr>
              <a:t>-type side of the junction and a</a:t>
            </a:r>
            <a:r>
              <a:rPr lang="en-US" altLang="en-US" sz="1200" dirty="0" smtClean="0">
                <a:solidFill>
                  <a:srgbClr val="E5F99D"/>
                </a:solidFill>
                <a:cs typeface="Arial" charset="0"/>
              </a:rPr>
              <a:t> </a:t>
            </a:r>
            <a:r>
              <a:rPr lang="en-US" altLang="en-US" sz="1200" dirty="0" smtClean="0">
                <a:solidFill>
                  <a:srgbClr val="FFFF66"/>
                </a:solidFill>
                <a:cs typeface="Arial" charset="0"/>
              </a:rPr>
              <a:t>positive</a:t>
            </a:r>
            <a:r>
              <a:rPr lang="en-US" altLang="en-US" sz="1200" dirty="0" smtClean="0">
                <a:solidFill>
                  <a:srgbClr val="E5F99D"/>
                </a:solidFill>
                <a:cs typeface="Arial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cs typeface="Arial" charset="0"/>
              </a:rPr>
              <a:t>charge on the </a:t>
            </a:r>
            <a:r>
              <a:rPr lang="en-US" altLang="en-US" sz="1200" i="1" dirty="0" smtClean="0">
                <a:solidFill>
                  <a:srgbClr val="000000"/>
                </a:solidFill>
                <a:cs typeface="Arial" charset="0"/>
              </a:rPr>
              <a:t>n</a:t>
            </a:r>
            <a:r>
              <a:rPr lang="en-US" altLang="en-US" sz="1200" dirty="0" smtClean="0">
                <a:solidFill>
                  <a:srgbClr val="000000"/>
                </a:solidFill>
                <a:cs typeface="Arial" charset="0"/>
              </a:rPr>
              <a:t>-type side of the junction.</a:t>
            </a:r>
          </a:p>
          <a:p>
            <a:r>
              <a:rPr lang="en-US" dirty="0" smtClean="0"/>
              <a:t>The result is the formation of a depletion region around the 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04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6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4" y="3810004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2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2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2" y="3675531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49495" y="3889662"/>
            <a:ext cx="4953000" cy="1752600"/>
          </a:xfrm>
        </p:spPr>
        <p:txBody>
          <a:bodyPr/>
          <a:lstStyle>
            <a:lvl1pPr marL="64006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6378" y="2401891"/>
            <a:ext cx="8458200" cy="1081307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529" y="1376737"/>
            <a:ext cx="9010221" cy="5197799"/>
          </a:xfrm>
        </p:spPr>
        <p:txBody>
          <a:bodyPr>
            <a:normAutofit/>
          </a:bodyPr>
          <a:lstStyle>
            <a:lvl1pPr marL="365751" indent="-256026">
              <a:buFont typeface="Wingdings" panose="05000000000000000000" pitchFamily="2" charset="2"/>
              <a:buChar char="§"/>
              <a:defRPr sz="2600" baseline="0">
                <a:solidFill>
                  <a:schemeClr val="tx1"/>
                </a:solidFill>
                <a:latin typeface="Bookman Old Style" panose="02050604050505020204" pitchFamily="18" charset="0"/>
                <a:ea typeface="Tahoma" pitchFamily="34" charset="0"/>
                <a:cs typeface="Tahoma" pitchFamily="34" charset="0"/>
              </a:defRPr>
            </a:lvl1pPr>
            <a:lvl2pPr marL="754370" indent="-342900" algn="just">
              <a:buFont typeface="Wingdings" panose="05000000000000000000" pitchFamily="2" charset="2"/>
              <a:buChar char="§"/>
              <a:defRPr sz="2200" baseline="0">
                <a:solidFill>
                  <a:schemeClr val="tx1"/>
                </a:solidFill>
                <a:latin typeface="Bookman Old Style" panose="02050604050505020204" pitchFamily="18" charset="0"/>
                <a:ea typeface="Tahoma" pitchFamily="34" charset="0"/>
                <a:cs typeface="Tahoma" pitchFamily="34" charset="0"/>
              </a:defRPr>
            </a:lvl2pPr>
            <a:lvl3pPr marL="989820" indent="-285750"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Bookman Old Style" panose="02050604050505020204" pitchFamily="18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General Information</a:t>
            </a:r>
          </a:p>
          <a:p>
            <a:pPr lvl="1" eaLnBrk="1" latinLnBrk="0" hangingPunct="1"/>
            <a:r>
              <a:rPr lang="en-US" dirty="0" smtClean="0"/>
              <a:t>Level 2</a:t>
            </a:r>
          </a:p>
          <a:p>
            <a:pPr lvl="2" eaLnBrk="1" latinLnBrk="0" hangingPunct="1"/>
            <a:r>
              <a:rPr lang="en-US" dirty="0" smtClean="0"/>
              <a:t>Level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9" y="475179"/>
            <a:ext cx="9010222" cy="798817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5687" y="19051"/>
            <a:ext cx="4262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CO2015</a:t>
            </a:r>
            <a:r>
              <a:rPr lang="en-US" sz="1200" b="1" i="0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– EDC </a:t>
            </a:r>
            <a:r>
              <a:rPr lang="vi-VN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 2017</a:t>
            </a:r>
            <a:r>
              <a:rPr lang="en-US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– </a:t>
            </a:r>
            <a:r>
              <a:rPr lang="en-US" sz="1200" b="1" i="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Diode and Its Applications</a:t>
            </a:r>
            <a:endParaRPr lang="en-US" sz="1200" b="1" i="0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810625" y="6591300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262010-AD51-4252-9881-6947E88E89FD}" type="slidenum">
              <a:rPr lang="en-US" sz="1200" b="1" smtClean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pPr algn="ctr"/>
              <a:t>‹#›</a:t>
            </a:fld>
            <a:endParaRPr lang="en-US" sz="1200" b="1" dirty="0">
              <a:solidFill>
                <a:schemeClr val="accent2">
                  <a:lumMod val="7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19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4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6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7" y="2244970"/>
            <a:ext cx="4041775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90"/>
            <a:ext cx="5102352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30"/>
            <a:ext cx="338328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12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6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2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2" y="308280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4" y="36025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2" y="440116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51" indent="-256026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Maiandra GD" panose="020E0502030308020204" pitchFamily="34" charset="0"/>
          <a:ea typeface="+mn-ea"/>
          <a:cs typeface="+mn-cs"/>
        </a:defRPr>
      </a:lvl1pPr>
      <a:lvl2pPr marL="658352" indent="-246882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Maiandra GD" panose="020E0502030308020204" pitchFamily="34" charset="0"/>
          <a:ea typeface="+mn-ea"/>
          <a:cs typeface="+mn-cs"/>
        </a:defRPr>
      </a:lvl2pPr>
      <a:lvl3pPr marL="923521" indent="-219451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aiandra GD" panose="020E0502030308020204" pitchFamily="34" charset="0"/>
          <a:ea typeface="+mn-ea"/>
          <a:cs typeface="+mn-cs"/>
        </a:defRPr>
      </a:lvl3pPr>
      <a:lvl4pPr marL="1179547" indent="-201163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aiandra GD" panose="020E0502030308020204" pitchFamily="34" charset="0"/>
          <a:ea typeface="+mn-ea"/>
          <a:cs typeface="+mn-cs"/>
        </a:defRPr>
      </a:lvl4pPr>
      <a:lvl5pPr marL="1389853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aiandra GD" panose="020E0502030308020204" pitchFamily="34" charset="0"/>
          <a:ea typeface="+mn-ea"/>
          <a:cs typeface="+mn-cs"/>
        </a:defRPr>
      </a:lvl5pPr>
      <a:lvl6pPr marL="160930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17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2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Video/p-n-Juction-And-Diodes.mp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403" y="751116"/>
            <a:ext cx="8763654" cy="252548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CO2015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5400" dirty="0" smtClean="0">
                <a:solidFill>
                  <a:srgbClr val="FFFF00"/>
                </a:solidFill>
              </a:rPr>
              <a:t>Diode &amp; Its Applications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44" t="16590" r="6227" b="15691"/>
          <a:stretch/>
        </p:blipFill>
        <p:spPr>
          <a:xfrm>
            <a:off x="6184871" y="6068254"/>
            <a:ext cx="2926471" cy="758716"/>
          </a:xfrm>
          <a:prstGeom prst="rect">
            <a:avLst/>
          </a:prstGeom>
        </p:spPr>
      </p:pic>
      <p:pic>
        <p:nvPicPr>
          <p:cNvPr id="7" name="Picture 4" descr="https://upload.wikimedia.org/wikipedia/commons/thumb/e/e7/Hydrogen_Density_Plots.png/800px-Hydrogen_Density_Plo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88" y="4264730"/>
            <a:ext cx="2330198" cy="211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9424" b="7709"/>
          <a:stretch/>
        </p:blipFill>
        <p:spPr>
          <a:xfrm>
            <a:off x="184403" y="4018813"/>
            <a:ext cx="4845884" cy="280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Diode Application - </a:t>
            </a:r>
            <a:r>
              <a:rPr lang="en-US" dirty="0" smtClean="0"/>
              <a:t>AC to DC Converter</a:t>
            </a:r>
            <a:endParaRPr lang="en-US" dirty="0"/>
          </a:p>
        </p:txBody>
      </p:sp>
      <p:pic>
        <p:nvPicPr>
          <p:cNvPr id="4098" name="Picture 2" descr="Image result for diode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9" y="1399984"/>
            <a:ext cx="413385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255" y="1470148"/>
            <a:ext cx="2543936" cy="25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7"/>
          <a:stretch/>
        </p:blipFill>
        <p:spPr bwMode="auto">
          <a:xfrm>
            <a:off x="1061332" y="4286123"/>
            <a:ext cx="6959859" cy="248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2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Convert </a:t>
            </a:r>
            <a:r>
              <a:rPr lang="en-US" b="1" dirty="0" smtClean="0">
                <a:solidFill>
                  <a:srgbClr val="FF0000"/>
                </a:solidFill>
              </a:rPr>
              <a:t>Alternating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 smtClean="0">
                <a:solidFill>
                  <a:srgbClr val="FF0000"/>
                </a:solidFill>
              </a:rPr>
              <a:t>urrent </a:t>
            </a:r>
            <a:r>
              <a:rPr lang="en-US" dirty="0" smtClean="0"/>
              <a:t>(AC) to </a:t>
            </a:r>
            <a:r>
              <a:rPr lang="en-US" b="1" dirty="0" smtClean="0">
                <a:solidFill>
                  <a:srgbClr val="FF0000"/>
                </a:solidFill>
              </a:rPr>
              <a:t>Direct Current </a:t>
            </a:r>
            <a:r>
              <a:rPr lang="en-US" dirty="0" smtClean="0"/>
              <a:t>(DC)</a:t>
            </a:r>
          </a:p>
          <a:p>
            <a:pPr lvl="1"/>
            <a:r>
              <a:rPr lang="en-US" dirty="0" smtClean="0"/>
              <a:t>Half wave rectifier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Full wave rectifier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Application - Rectifier</a:t>
            </a:r>
            <a:endParaRPr lang="en-US" dirty="0"/>
          </a:p>
        </p:txBody>
      </p:sp>
      <p:pic>
        <p:nvPicPr>
          <p:cNvPr id="2050" name="Picture 2" descr="Half-wave rectifier in/out waveforms and circ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2525585"/>
            <a:ext cx="57150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ll-wave bridge rectifier in/out waveforms and 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35" y="4937028"/>
            <a:ext cx="571500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4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9505" y="4937760"/>
            <a:ext cx="1497663" cy="768096"/>
          </a:xfrm>
        </p:spPr>
        <p:txBody>
          <a:bodyPr/>
          <a:lstStyle/>
          <a:p>
            <a:r>
              <a:rPr lang="en-US" dirty="0" smtClean="0"/>
              <a:t>OR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Gates</a:t>
            </a:r>
            <a:endParaRPr lang="en-US" dirty="0"/>
          </a:p>
        </p:txBody>
      </p:sp>
      <p:pic>
        <p:nvPicPr>
          <p:cNvPr id="5122" name="Picture 2" descr="Diode 2-input OR gate schem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" y="1814288"/>
            <a:ext cx="28384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iode 2-input AND gate 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15" y="1814288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5969937" y="4937760"/>
            <a:ext cx="1497663" cy="7680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51" indent="-256026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kumimoji="0" sz="2600" kern="1200" baseline="0">
                <a:solidFill>
                  <a:schemeClr val="tx1"/>
                </a:solidFill>
                <a:latin typeface="Maiandra GD" panose="020E0502030308020204" pitchFamily="34" charset="0"/>
                <a:ea typeface="Tahoma" pitchFamily="34" charset="0"/>
                <a:cs typeface="Tahoma" pitchFamily="34" charset="0"/>
              </a:defRPr>
            </a:lvl1pPr>
            <a:lvl2pPr marL="754370" indent="-342900" algn="just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2200" kern="1200" baseline="0">
                <a:solidFill>
                  <a:schemeClr val="tx1"/>
                </a:solidFill>
                <a:latin typeface="Maiandra GD" panose="020E0502030308020204" pitchFamily="34" charset="0"/>
                <a:ea typeface="Tahoma" pitchFamily="34" charset="0"/>
                <a:cs typeface="Tahoma" pitchFamily="34" charset="0"/>
              </a:defRPr>
            </a:lvl2pPr>
            <a:lvl3pPr marL="989820" indent="-28575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0" sz="2000" kern="1200" baseline="0">
                <a:solidFill>
                  <a:schemeClr val="tx1"/>
                </a:solidFill>
                <a:latin typeface="Maiandra GD" panose="020E0502030308020204" pitchFamily="34" charset="0"/>
                <a:ea typeface="+mn-ea"/>
                <a:cs typeface="Arial" panose="020B0604020202020204" pitchFamily="34" charset="0"/>
              </a:defRPr>
            </a:lvl3pPr>
            <a:lvl4pPr marL="1179547" indent="-201163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1"/>
                </a:solidFill>
                <a:latin typeface="Maiandra GD" panose="020E0502030308020204" pitchFamily="34" charset="0"/>
                <a:ea typeface="+mn-ea"/>
                <a:cs typeface="Arial" panose="020B0604020202020204" pitchFamily="34" charset="0"/>
              </a:defRPr>
            </a:lvl4pPr>
            <a:lvl5pPr marL="1389853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930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17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2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1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376672"/>
            <a:ext cx="9010221" cy="1197864"/>
          </a:xfrm>
        </p:spPr>
        <p:txBody>
          <a:bodyPr/>
          <a:lstStyle/>
          <a:p>
            <a:r>
              <a:rPr lang="en-US" dirty="0" smtClean="0"/>
              <a:t>Black – Anode (Red – Cathode): Cursor moves ON</a:t>
            </a:r>
          </a:p>
          <a:p>
            <a:r>
              <a:rPr lang="en-US" dirty="0" smtClean="0"/>
              <a:t>Reverse connection: Cursor stops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Checking using OPAM</a:t>
            </a:r>
            <a:endParaRPr lang="en-US" dirty="0"/>
          </a:p>
        </p:txBody>
      </p:sp>
      <p:pic>
        <p:nvPicPr>
          <p:cNvPr id="6148" name="Picture 4" descr="Image result for kiểm tra diod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35" y="1767773"/>
            <a:ext cx="348615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56816" y="5025738"/>
            <a:ext cx="2121408" cy="303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8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Maiandra GD" panose="020E0502030308020204" pitchFamily="34" charset="0"/>
              </a:rPr>
              <a:t>Diode is an electric device which allows current to flow only in one direction.</a:t>
            </a:r>
          </a:p>
          <a:p>
            <a:pPr algn="just"/>
            <a:endParaRPr lang="en-US" dirty="0">
              <a:latin typeface="Maiandra GD" panose="020E0502030308020204" pitchFamily="34" charset="0"/>
            </a:endParaRP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endParaRPr lang="en-US" dirty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The voltage applied to the semi conductor diode is referred to as bias voltage</a:t>
            </a:r>
          </a:p>
          <a:p>
            <a:pPr algn="just"/>
            <a:endParaRPr lang="en-US" dirty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There are two types of bias voltage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Forward biased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Reversed biased</a:t>
            </a:r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672" y="4703462"/>
            <a:ext cx="2996394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63" y="1863508"/>
            <a:ext cx="4356303" cy="173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2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 Junction </a:t>
            </a:r>
            <a:r>
              <a:rPr lang="en-US" smtClean="0"/>
              <a:t>and Diode (Video)</a:t>
            </a:r>
            <a:endParaRPr lang="en-US" dirty="0"/>
          </a:p>
        </p:txBody>
      </p:sp>
      <p:pic>
        <p:nvPicPr>
          <p:cNvPr id="7" name="Picture 6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t="9424" b="7709"/>
          <a:stretch/>
        </p:blipFill>
        <p:spPr>
          <a:xfrm>
            <a:off x="619829" y="1819899"/>
            <a:ext cx="7848657" cy="45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Maiandra GD" panose="020E0502030308020204" pitchFamily="34" charset="0"/>
              </a:rPr>
              <a:t>One end of a silicon or germanium crystal can be doped as a p-type material and the other end as an n-type material.</a:t>
            </a:r>
          </a:p>
          <a:p>
            <a:pPr algn="just"/>
            <a:r>
              <a:rPr lang="en-US" dirty="0">
                <a:latin typeface="Maiandra GD" panose="020E0502030308020204" pitchFamily="34" charset="0"/>
              </a:rPr>
              <a:t>At the p-n junction, the excess conduction-band electrons on the n-type side are attracted to the valence-band holes on the p-type side.</a:t>
            </a:r>
          </a:p>
          <a:p>
            <a:pPr algn="just"/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 Junction and Diode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006" y="4156460"/>
            <a:ext cx="4511040" cy="261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6" y="4482874"/>
            <a:ext cx="2996394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0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30" y="1376737"/>
            <a:ext cx="8604026" cy="5197799"/>
          </a:xfrm>
        </p:spPr>
        <p:txBody>
          <a:bodyPr/>
          <a:lstStyle/>
          <a:p>
            <a:r>
              <a:rPr lang="en-US" altLang="en-US" sz="2800" dirty="0" smtClean="0">
                <a:latin typeface="Maiandra GD" panose="020E0502030308020204" pitchFamily="34" charset="0"/>
                <a:cs typeface="Arial" charset="0"/>
              </a:rPr>
              <a:t>No </a:t>
            </a:r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external voltage is applied: </a:t>
            </a:r>
            <a:r>
              <a:rPr lang="en-US" altLang="en-US" sz="2800" i="1" dirty="0">
                <a:latin typeface="Maiandra GD" panose="020E0502030308020204" pitchFamily="34" charset="0"/>
                <a:cs typeface="Arial" charset="0"/>
              </a:rPr>
              <a:t>V</a:t>
            </a:r>
            <a:r>
              <a:rPr lang="en-US" altLang="en-US" sz="2800" i="1" baseline="-25000" dirty="0">
                <a:latin typeface="Maiandra GD" panose="020E0502030308020204" pitchFamily="34" charset="0"/>
                <a:cs typeface="Arial" charset="0"/>
              </a:rPr>
              <a:t>D</a:t>
            </a:r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 = 0 V </a:t>
            </a:r>
            <a:endParaRPr lang="en-US" altLang="en-US" sz="2800" dirty="0" smtClean="0">
              <a:latin typeface="Maiandra GD" panose="020E0502030308020204" pitchFamily="34" charset="0"/>
              <a:cs typeface="Arial" charset="0"/>
            </a:endParaRPr>
          </a:p>
          <a:p>
            <a:endParaRPr lang="en-US" altLang="en-US" sz="2800" dirty="0">
              <a:latin typeface="Maiandra GD" panose="020E0502030308020204" pitchFamily="34" charset="0"/>
              <a:cs typeface="Arial" charset="0"/>
            </a:endParaRPr>
          </a:p>
          <a:p>
            <a:r>
              <a:rPr lang="en-US" altLang="en-US" sz="2800" dirty="0" smtClean="0">
                <a:latin typeface="Maiandra GD" panose="020E0502030308020204" pitchFamily="34" charset="0"/>
                <a:cs typeface="Arial" charset="0"/>
              </a:rPr>
              <a:t>There </a:t>
            </a:r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is no diode current:  </a:t>
            </a:r>
            <a:r>
              <a:rPr lang="en-US" altLang="en-US" sz="2800" i="1" dirty="0">
                <a:latin typeface="Maiandra GD" panose="020E0502030308020204" pitchFamily="34" charset="0"/>
                <a:cs typeface="Arial" charset="0"/>
              </a:rPr>
              <a:t>I</a:t>
            </a:r>
            <a:r>
              <a:rPr lang="en-US" altLang="en-US" sz="2800" i="1" baseline="-25000" dirty="0">
                <a:latin typeface="Maiandra GD" panose="020E0502030308020204" pitchFamily="34" charset="0"/>
                <a:cs typeface="Arial" charset="0"/>
              </a:rPr>
              <a:t>D</a:t>
            </a:r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 = 0 </a:t>
            </a:r>
            <a:r>
              <a:rPr lang="en-US" altLang="en-US" sz="2800" dirty="0" smtClean="0">
                <a:latin typeface="Maiandra GD" panose="020E0502030308020204" pitchFamily="34" charset="0"/>
                <a:cs typeface="Arial" charset="0"/>
              </a:rPr>
              <a:t>A</a:t>
            </a:r>
          </a:p>
          <a:p>
            <a:endParaRPr lang="en-US" altLang="en-US" sz="2800" dirty="0">
              <a:latin typeface="Maiandra GD" panose="020E0502030308020204" pitchFamily="34" charset="0"/>
              <a:cs typeface="Arial" charset="0"/>
            </a:endParaRPr>
          </a:p>
          <a:p>
            <a:r>
              <a:rPr lang="en-US" altLang="en-US" sz="2800" dirty="0" smtClean="0">
                <a:latin typeface="Maiandra GD" panose="020E0502030308020204" pitchFamily="34" charset="0"/>
                <a:cs typeface="Arial" charset="0"/>
              </a:rPr>
              <a:t>Only </a:t>
            </a:r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a modest depletion region exists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– No Bias </a:t>
            </a:r>
            <a:endParaRPr lang="en-US" dirty="0"/>
          </a:p>
        </p:txBody>
      </p:sp>
      <p:pic>
        <p:nvPicPr>
          <p:cNvPr id="4" name="Picture 8" descr="fg01_01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40" y="3994402"/>
            <a:ext cx="2895600" cy="2682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4518723" cy="5197799"/>
          </a:xfrm>
        </p:spPr>
        <p:txBody>
          <a:bodyPr>
            <a:normAutofit fontScale="92500"/>
          </a:bodyPr>
          <a:lstStyle/>
          <a:p>
            <a:pPr algn="just"/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External voltage is applied across the </a:t>
            </a:r>
            <a:r>
              <a:rPr lang="en-US" altLang="en-US" sz="2400" i="1" dirty="0">
                <a:latin typeface="Maiandra GD" panose="020E0502030308020204" pitchFamily="34" charset="0"/>
                <a:cs typeface="Arial" charset="0"/>
              </a:rPr>
              <a:t>p-n</a:t>
            </a:r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 junction in the same polarity as the </a:t>
            </a:r>
            <a:r>
              <a:rPr lang="en-US" altLang="en-US" sz="2400" i="1" dirty="0">
                <a:latin typeface="Maiandra GD" panose="020E0502030308020204" pitchFamily="34" charset="0"/>
                <a:cs typeface="Arial" charset="0"/>
              </a:rPr>
              <a:t>p</a:t>
            </a:r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- and </a:t>
            </a:r>
            <a:r>
              <a:rPr lang="en-US" altLang="en-US" sz="2400" i="1" dirty="0">
                <a:latin typeface="Maiandra GD" panose="020E0502030308020204" pitchFamily="34" charset="0"/>
                <a:cs typeface="Arial" charset="0"/>
              </a:rPr>
              <a:t>n</a:t>
            </a:r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-type materials</a:t>
            </a:r>
            <a:r>
              <a:rPr lang="en-US" altLang="en-US" sz="2400" dirty="0" smtClean="0">
                <a:latin typeface="Maiandra GD" panose="020E0502030308020204" pitchFamily="34" charset="0"/>
                <a:cs typeface="Arial" charset="0"/>
              </a:rPr>
              <a:t>.</a:t>
            </a:r>
          </a:p>
          <a:p>
            <a:pPr algn="just"/>
            <a:endParaRPr lang="en-US" altLang="en-US" sz="2400" dirty="0" smtClean="0">
              <a:solidFill>
                <a:srgbClr val="000000"/>
              </a:solidFill>
              <a:latin typeface="Maiandra GD" panose="020E0502030308020204" pitchFamily="34" charset="0"/>
              <a:cs typeface="Arial" charset="0"/>
            </a:endParaRPr>
          </a:p>
          <a:p>
            <a:pPr algn="just"/>
            <a:r>
              <a:rPr lang="en-US" altLang="en-US" sz="2400" dirty="0" smtClean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The </a:t>
            </a:r>
            <a:r>
              <a:rPr lang="en-US" altLang="en-US" sz="2400" dirty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forward voltage causes the depletion region to narrow.</a:t>
            </a:r>
          </a:p>
          <a:p>
            <a:pPr algn="just"/>
            <a:endParaRPr lang="en-US" altLang="en-US" sz="2400" dirty="0" smtClean="0">
              <a:solidFill>
                <a:srgbClr val="000000"/>
              </a:solidFill>
              <a:latin typeface="Maiandra GD" panose="020E0502030308020204" pitchFamily="34" charset="0"/>
              <a:cs typeface="Arial" charset="0"/>
            </a:endParaRPr>
          </a:p>
          <a:p>
            <a:pPr algn="just"/>
            <a:r>
              <a:rPr lang="en-US" altLang="en-US" sz="2400" dirty="0" smtClean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The </a:t>
            </a:r>
            <a:r>
              <a:rPr lang="en-US" altLang="en-US" sz="2400" dirty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electrons and holes are pushed toward the </a:t>
            </a:r>
            <a:r>
              <a:rPr lang="en-US" altLang="en-US" sz="2400" i="1" dirty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p-n</a:t>
            </a:r>
            <a:r>
              <a:rPr lang="en-US" altLang="en-US" sz="2400" dirty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 junction</a:t>
            </a:r>
            <a:r>
              <a:rPr lang="en-US" altLang="en-US" sz="2400" dirty="0" smtClean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.</a:t>
            </a:r>
          </a:p>
          <a:p>
            <a:pPr algn="just"/>
            <a:endParaRPr lang="en-US" altLang="en-US" sz="2400" dirty="0" smtClean="0">
              <a:solidFill>
                <a:srgbClr val="FFFF66"/>
              </a:solidFill>
              <a:latin typeface="Maiandra GD" panose="020E0502030308020204" pitchFamily="34" charset="0"/>
              <a:cs typeface="Arial" charset="0"/>
            </a:endParaRPr>
          </a:p>
          <a:p>
            <a:pPr algn="just"/>
            <a:r>
              <a:rPr lang="en-US" altLang="en-US" sz="2400" dirty="0" smtClean="0">
                <a:solidFill>
                  <a:srgbClr val="0000FF"/>
                </a:solidFill>
                <a:latin typeface="Maiandra GD" panose="020E0502030308020204" pitchFamily="34" charset="0"/>
                <a:cs typeface="Arial" charset="0"/>
              </a:rPr>
              <a:t>The </a:t>
            </a:r>
            <a:r>
              <a:rPr lang="en-US" altLang="en-US" sz="2400" dirty="0">
                <a:solidFill>
                  <a:srgbClr val="0000FF"/>
                </a:solidFill>
                <a:latin typeface="Maiandra GD" panose="020E0502030308020204" pitchFamily="34" charset="0"/>
                <a:cs typeface="Arial" charset="0"/>
              </a:rPr>
              <a:t>electrons and holes have sufficient energy to cross the </a:t>
            </a:r>
            <a:r>
              <a:rPr lang="en-US" altLang="en-US" sz="2400" i="1" dirty="0">
                <a:solidFill>
                  <a:srgbClr val="0000FF"/>
                </a:solidFill>
                <a:latin typeface="Maiandra GD" panose="020E0502030308020204" pitchFamily="34" charset="0"/>
                <a:cs typeface="Arial" charset="0"/>
              </a:rPr>
              <a:t>p-n</a:t>
            </a:r>
            <a:r>
              <a:rPr lang="en-US" altLang="en-US" sz="2400" dirty="0">
                <a:solidFill>
                  <a:srgbClr val="0000FF"/>
                </a:solidFill>
                <a:latin typeface="Maiandra GD" panose="020E0502030308020204" pitchFamily="34" charset="0"/>
                <a:cs typeface="Arial" charset="0"/>
              </a:rPr>
              <a:t> junction</a:t>
            </a:r>
            <a:endParaRPr lang="en-US" altLang="ko-KR" sz="2400" dirty="0">
              <a:solidFill>
                <a:srgbClr val="0000FF"/>
              </a:solidFill>
              <a:latin typeface="Maiandra GD" panose="020E0502030308020204" pitchFamily="34" charset="0"/>
              <a:ea typeface="굴림" charset="-127"/>
            </a:endParaRPr>
          </a:p>
          <a:p>
            <a:pPr algn="just"/>
            <a:endParaRPr lang="en-US" altLang="en-US" sz="2400" dirty="0">
              <a:cs typeface="Arial" charset="0"/>
            </a:endParaRPr>
          </a:p>
          <a:p>
            <a:pPr algn="just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– Forward Bias</a:t>
            </a:r>
            <a:endParaRPr lang="en-US" dirty="0"/>
          </a:p>
        </p:txBody>
      </p:sp>
      <p:pic>
        <p:nvPicPr>
          <p:cNvPr id="6" name="Picture 12" descr="fg01_0140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20" y="1397710"/>
            <a:ext cx="4297363" cy="3024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g01_0140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24" y="4545611"/>
            <a:ext cx="2036761" cy="221025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3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4968900" cy="5197799"/>
          </a:xfrm>
        </p:spPr>
        <p:txBody>
          <a:bodyPr>
            <a:normAutofit fontScale="92500" lnSpcReduction="10000"/>
          </a:bodyPr>
          <a:lstStyle/>
          <a:p>
            <a:pPr algn="just">
              <a:spcBef>
                <a:spcPct val="50000"/>
              </a:spcBef>
            </a:pPr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External voltage is applied across the </a:t>
            </a:r>
            <a:r>
              <a:rPr lang="en-US" altLang="en-US" sz="2400" i="1" dirty="0">
                <a:latin typeface="Maiandra GD" panose="020E0502030308020204" pitchFamily="34" charset="0"/>
                <a:cs typeface="Arial" charset="0"/>
              </a:rPr>
              <a:t>p-n</a:t>
            </a:r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 junction in the opposite polarity of the </a:t>
            </a:r>
            <a:r>
              <a:rPr lang="en-US" altLang="en-US" sz="2400" i="1" dirty="0">
                <a:latin typeface="Maiandra GD" panose="020E0502030308020204" pitchFamily="34" charset="0"/>
                <a:cs typeface="Arial" charset="0"/>
              </a:rPr>
              <a:t>p</a:t>
            </a:r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- and </a:t>
            </a:r>
            <a:r>
              <a:rPr lang="en-US" altLang="en-US" sz="2400" i="1" dirty="0">
                <a:latin typeface="Maiandra GD" panose="020E0502030308020204" pitchFamily="34" charset="0"/>
                <a:cs typeface="Arial" charset="0"/>
              </a:rPr>
              <a:t>n</a:t>
            </a:r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-type materials.</a:t>
            </a:r>
          </a:p>
          <a:p>
            <a:pPr algn="just"/>
            <a:endParaRPr lang="en-US" altLang="en-US" sz="2400" dirty="0" smtClean="0">
              <a:solidFill>
                <a:srgbClr val="000000"/>
              </a:solidFill>
              <a:latin typeface="Maiandra GD" panose="020E0502030308020204" pitchFamily="34" charset="0"/>
              <a:cs typeface="Arial" charset="0"/>
            </a:endParaRPr>
          </a:p>
          <a:p>
            <a:pPr algn="just"/>
            <a:r>
              <a:rPr lang="en-US" altLang="en-US" sz="2400" dirty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The reverse voltage causes the depletion region to widen</a:t>
            </a:r>
            <a:r>
              <a:rPr lang="en-US" altLang="en-US" sz="2400" dirty="0" smtClean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.</a:t>
            </a:r>
          </a:p>
          <a:p>
            <a:pPr algn="just"/>
            <a:endParaRPr lang="en-US" altLang="en-US" sz="2400" dirty="0">
              <a:solidFill>
                <a:srgbClr val="000000"/>
              </a:solidFill>
              <a:latin typeface="Maiandra GD" panose="020E0502030308020204" pitchFamily="34" charset="0"/>
              <a:cs typeface="Arial" charset="0"/>
            </a:endParaRPr>
          </a:p>
          <a:p>
            <a:pPr algn="just"/>
            <a:r>
              <a:rPr lang="en-US" altLang="en-US" sz="2400" dirty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The electrons in the </a:t>
            </a:r>
            <a:r>
              <a:rPr lang="en-US" altLang="en-US" sz="2400" i="1" dirty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n</a:t>
            </a:r>
            <a:r>
              <a:rPr lang="en-US" altLang="en-US" sz="2400" dirty="0">
                <a:solidFill>
                  <a:srgbClr val="000000"/>
                </a:solidFill>
                <a:latin typeface="Maiandra GD" panose="020E0502030308020204" pitchFamily="34" charset="0"/>
                <a:cs typeface="Arial" charset="0"/>
              </a:rPr>
              <a:t>-type material are attracted toward the positive terminal of the voltage source.</a:t>
            </a:r>
          </a:p>
          <a:p>
            <a:pPr algn="just"/>
            <a:endParaRPr lang="en-US" altLang="en-US" sz="2400" dirty="0" smtClean="0">
              <a:solidFill>
                <a:srgbClr val="FFFF66"/>
              </a:solidFill>
              <a:latin typeface="Maiandra GD" panose="020E0502030308020204" pitchFamily="34" charset="0"/>
              <a:cs typeface="Arial" charset="0"/>
            </a:endParaRPr>
          </a:p>
          <a:p>
            <a:pPr algn="just"/>
            <a:r>
              <a:rPr lang="en-US" altLang="en-US" sz="2400" dirty="0">
                <a:solidFill>
                  <a:srgbClr val="0000FF"/>
                </a:solidFill>
                <a:latin typeface="Maiandra GD" panose="020E0502030308020204" pitchFamily="34" charset="0"/>
                <a:cs typeface="Arial" charset="0"/>
              </a:rPr>
              <a:t>The holes in the </a:t>
            </a:r>
            <a:r>
              <a:rPr lang="en-US" altLang="en-US" sz="2400" i="1" dirty="0">
                <a:solidFill>
                  <a:srgbClr val="0000FF"/>
                </a:solidFill>
                <a:latin typeface="Maiandra GD" panose="020E0502030308020204" pitchFamily="34" charset="0"/>
                <a:cs typeface="Arial" charset="0"/>
              </a:rPr>
              <a:t>p</a:t>
            </a:r>
            <a:r>
              <a:rPr lang="en-US" altLang="en-US" sz="2400" dirty="0">
                <a:solidFill>
                  <a:srgbClr val="0000FF"/>
                </a:solidFill>
                <a:latin typeface="Maiandra GD" panose="020E0502030308020204" pitchFamily="34" charset="0"/>
                <a:cs typeface="Arial" charset="0"/>
              </a:rPr>
              <a:t>-type material are attracted toward the negative terminal of the voltage source.</a:t>
            </a:r>
            <a:endParaRPr lang="en-US" altLang="ko-KR" sz="2400" dirty="0">
              <a:solidFill>
                <a:srgbClr val="0000FF"/>
              </a:solidFill>
              <a:latin typeface="Maiandra GD" panose="020E0502030308020204" pitchFamily="34" charset="0"/>
              <a:ea typeface="굴림" charset="-127"/>
              <a:cs typeface="Arial" charset="0"/>
            </a:endParaRPr>
          </a:p>
          <a:p>
            <a:pPr algn="just"/>
            <a:endParaRPr lang="en-US" altLang="ko-KR" sz="2400" dirty="0">
              <a:solidFill>
                <a:srgbClr val="0000FF"/>
              </a:solidFill>
              <a:ea typeface="굴림" charset="-127"/>
            </a:endParaRPr>
          </a:p>
          <a:p>
            <a:pPr algn="just"/>
            <a:endParaRPr lang="en-US" altLang="en-US" sz="2400" dirty="0">
              <a:cs typeface="Arial" charset="0"/>
            </a:endParaRPr>
          </a:p>
          <a:p>
            <a:pPr algn="just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– Reverse Bias</a:t>
            </a:r>
            <a:endParaRPr lang="en-US" dirty="0"/>
          </a:p>
        </p:txBody>
      </p:sp>
      <p:pic>
        <p:nvPicPr>
          <p:cNvPr id="8" name="Picture 10" descr="fg01_01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94" y="1376737"/>
            <a:ext cx="3690257" cy="300060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g01_01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85" y="4576526"/>
            <a:ext cx="2002972" cy="20817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53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aiandra GD" panose="020E0502030308020204" pitchFamily="34" charset="0"/>
              </a:rPr>
              <a:t>Introduction to semiconductor</a:t>
            </a:r>
          </a:p>
          <a:p>
            <a:endParaRPr lang="en-US" dirty="0">
              <a:latin typeface="Maiandra GD" panose="020E0502030308020204" pitchFamily="34" charset="0"/>
            </a:endParaRPr>
          </a:p>
          <a:p>
            <a:r>
              <a:rPr lang="en-US" dirty="0" smtClean="0">
                <a:latin typeface="Maiandra GD" panose="020E0502030308020204" pitchFamily="34" charset="0"/>
              </a:rPr>
              <a:t>Diode</a:t>
            </a:r>
          </a:p>
          <a:p>
            <a:endParaRPr lang="en-US" dirty="0">
              <a:latin typeface="Maiandra GD" panose="020E0502030308020204" pitchFamily="34" charset="0"/>
            </a:endParaRPr>
          </a:p>
          <a:p>
            <a:r>
              <a:rPr lang="en-US" dirty="0" smtClean="0">
                <a:latin typeface="Maiandra GD" panose="020E0502030308020204" pitchFamily="34" charset="0"/>
              </a:rPr>
              <a:t>Applications</a:t>
            </a:r>
          </a:p>
          <a:p>
            <a:endParaRPr lang="en-US" dirty="0">
              <a:latin typeface="Maiandra GD" panose="020E0502030308020204" pitchFamily="34" charset="0"/>
            </a:endParaRPr>
          </a:p>
          <a:p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and Its Applications</a:t>
            </a:r>
            <a:endParaRPr lang="en-US" dirty="0"/>
          </a:p>
        </p:txBody>
      </p:sp>
      <p:pic>
        <p:nvPicPr>
          <p:cNvPr id="4" name="Picture 4" descr="https://upload.wikimedia.org/wikipedia/commons/thumb/e/e7/Hydrogen_Density_Plots.png/800px-Hydrogen_Density_Plo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25" y="2178609"/>
            <a:ext cx="4837332" cy="439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0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Equivalent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2231572"/>
            <a:ext cx="7813292" cy="27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Load-Line Analysis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529" y="1568117"/>
            <a:ext cx="9028055" cy="4152193"/>
            <a:chOff x="38529" y="1568117"/>
            <a:chExt cx="9028055" cy="41521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29" y="1568117"/>
              <a:ext cx="9028055" cy="41521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5122" y="1747329"/>
              <a:ext cx="4974262" cy="2923702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631" y="4818091"/>
            <a:ext cx="2435992" cy="18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latin typeface="Maiandra GD" panose="020E0502030308020204" pitchFamily="34" charset="0"/>
              </a:rPr>
              <a:t>The </a:t>
            </a:r>
            <a:r>
              <a:rPr lang="en-US" dirty="0">
                <a:latin typeface="Maiandra GD" panose="020E0502030308020204" pitchFamily="34" charset="0"/>
              </a:rPr>
              <a:t>anode is abbreviated </a:t>
            </a:r>
            <a:r>
              <a:rPr lang="en-US" dirty="0" smtClean="0">
                <a:latin typeface="Maiandra GD" panose="020E0502030308020204" pitchFamily="34" charset="0"/>
              </a:rPr>
              <a:t>A</a:t>
            </a:r>
          </a:p>
          <a:p>
            <a:endParaRPr lang="en-US" dirty="0">
              <a:latin typeface="Maiandra GD" panose="020E0502030308020204" pitchFamily="34" charset="0"/>
            </a:endParaRPr>
          </a:p>
          <a:p>
            <a:r>
              <a:rPr lang="en-US" dirty="0" smtClean="0">
                <a:latin typeface="Maiandra GD" panose="020E0502030308020204" pitchFamily="34" charset="0"/>
              </a:rPr>
              <a:t>The </a:t>
            </a:r>
            <a:r>
              <a:rPr lang="en-US" dirty="0">
                <a:latin typeface="Maiandra GD" panose="020E0502030308020204" pitchFamily="34" charset="0"/>
              </a:rPr>
              <a:t>cathode is abbreviated K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charset="-127"/>
                <a:cs typeface="Arial" charset="0"/>
              </a:rPr>
              <a:t>Diode Symbol and </a:t>
            </a:r>
            <a:r>
              <a:rPr lang="en-US" altLang="ko-KR" dirty="0" smtClean="0">
                <a:ea typeface="굴림" charset="-127"/>
                <a:cs typeface="Arial" charset="0"/>
              </a:rPr>
              <a:t>Packaging</a:t>
            </a:r>
            <a:endParaRPr lang="en-US" dirty="0"/>
          </a:p>
        </p:txBody>
      </p:sp>
      <p:pic>
        <p:nvPicPr>
          <p:cNvPr id="4" name="Picture 7" descr="fg01_038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7" y="3766458"/>
            <a:ext cx="8908053" cy="204607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Diodes are commonly tested using one of these types of equipment</a:t>
            </a:r>
            <a:r>
              <a:rPr lang="en-US" altLang="en-US" sz="2800" dirty="0" smtClean="0">
                <a:latin typeface="Maiandra GD" panose="020E0502030308020204" pitchFamily="34" charset="0"/>
                <a:cs typeface="Arial" charset="0"/>
              </a:rPr>
              <a:t>:</a:t>
            </a:r>
          </a:p>
          <a:p>
            <a:pPr lvl="1"/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Diode checker</a:t>
            </a:r>
          </a:p>
          <a:p>
            <a:pPr lvl="1"/>
            <a:r>
              <a:rPr lang="en-US" altLang="en-US" sz="2400" dirty="0" smtClean="0">
                <a:latin typeface="Maiandra GD" panose="020E0502030308020204" pitchFamily="34" charset="0"/>
                <a:cs typeface="Arial" charset="0"/>
              </a:rPr>
              <a:t>Ohmmeter</a:t>
            </a:r>
            <a:endParaRPr lang="en-US" altLang="en-US" sz="2400" dirty="0">
              <a:latin typeface="Maiandra GD" panose="020E0502030308020204" pitchFamily="34" charset="0"/>
              <a:cs typeface="Arial" charset="0"/>
            </a:endParaRPr>
          </a:p>
          <a:p>
            <a:pPr lvl="1"/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Curve tracer</a:t>
            </a:r>
          </a:p>
          <a:p>
            <a:pPr algn="just"/>
            <a:endParaRPr lang="en-US" altLang="en-US" sz="2800" dirty="0" smtClean="0">
              <a:cs typeface="Arial" charset="0"/>
            </a:endParaRP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charset="-127"/>
                <a:cs typeface="Arial" charset="0"/>
              </a:rPr>
              <a:t>Diode </a:t>
            </a:r>
            <a:r>
              <a:rPr lang="en-US" altLang="ko-KR" dirty="0" smtClean="0">
                <a:ea typeface="굴림" charset="-127"/>
                <a:cs typeface="Arial" charset="0"/>
              </a:rPr>
              <a:t>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0" y="4170422"/>
            <a:ext cx="4019551" cy="2506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96" y="4378343"/>
            <a:ext cx="2196193" cy="2196193"/>
          </a:xfrm>
          <a:prstGeom prst="rect">
            <a:avLst/>
          </a:prstGeom>
        </p:spPr>
      </p:pic>
      <p:pic>
        <p:nvPicPr>
          <p:cNvPr id="4098" name="Picture 2" descr="Image result for Diode chec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97" y="2112341"/>
            <a:ext cx="2882746" cy="205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7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Maiandra GD" panose="020E0502030308020204" pitchFamily="34" charset="0"/>
              </a:rPr>
              <a:t>Many digital multimeters have a diode checking function. The diode should be tested out of circuit.</a:t>
            </a: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A normal diode exhibits its forward voltage: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Gallium arsenide </a:t>
            </a:r>
            <a:r>
              <a:rPr lang="en-US" dirty="0" smtClean="0">
                <a:latin typeface="Maiandra GD" panose="020E0502030308020204" pitchFamily="34" charset="0"/>
                <a:sym typeface="Symbol" panose="05050102010706020507" pitchFamily="18" charset="2"/>
              </a:rPr>
              <a:t></a:t>
            </a:r>
            <a:r>
              <a:rPr lang="en-US" dirty="0" smtClean="0">
                <a:latin typeface="Maiandra GD" panose="020E0502030308020204" pitchFamily="34" charset="0"/>
              </a:rPr>
              <a:t> 1.2 V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Silicon diode </a:t>
            </a:r>
            <a:r>
              <a:rPr lang="en-US" dirty="0" smtClean="0">
                <a:latin typeface="Maiandra GD" panose="020E0502030308020204" pitchFamily="34" charset="0"/>
                <a:sym typeface="Symbol" panose="05050102010706020507" pitchFamily="18" charset="2"/>
              </a:rPr>
              <a:t></a:t>
            </a:r>
            <a:r>
              <a:rPr lang="en-US" dirty="0" smtClean="0">
                <a:latin typeface="Maiandra GD" panose="020E0502030308020204" pitchFamily="34" charset="0"/>
              </a:rPr>
              <a:t> 0.7 V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Germanium diode </a:t>
            </a:r>
            <a:r>
              <a:rPr lang="en-US" dirty="0" smtClean="0">
                <a:latin typeface="Maiandra GD" panose="020E0502030308020204" pitchFamily="34" charset="0"/>
                <a:sym typeface="Symbol" panose="05050102010706020507" pitchFamily="18" charset="2"/>
              </a:rPr>
              <a:t></a:t>
            </a:r>
            <a:r>
              <a:rPr lang="en-US" dirty="0" smtClean="0">
                <a:latin typeface="Maiandra GD" panose="020E0502030308020204" pitchFamily="34" charset="0"/>
              </a:rPr>
              <a:t> 0.3 V</a:t>
            </a:r>
          </a:p>
          <a:p>
            <a:pPr algn="just"/>
            <a:endParaRPr lang="en-US" dirty="0" smtClean="0"/>
          </a:p>
          <a:p>
            <a:pPr lvl="1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Diode </a:t>
            </a:r>
            <a:r>
              <a:rPr lang="en-US" dirty="0" smtClean="0"/>
              <a:t>Checker</a:t>
            </a:r>
            <a:endParaRPr lang="en-US" dirty="0"/>
          </a:p>
        </p:txBody>
      </p:sp>
      <p:pic>
        <p:nvPicPr>
          <p:cNvPr id="4" name="Picture 2" descr="Image result for Diode che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91" y="3886201"/>
            <a:ext cx="3568887" cy="25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80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Maiandra GD" panose="020E0502030308020204" pitchFamily="34" charset="0"/>
              </a:rPr>
              <a:t>An ohmmeter set on a low Ohms scale can be used to test a diode.  The diode should be tested out of circuit.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Ohmmeter</a:t>
            </a:r>
            <a:endParaRPr lang="en-US" dirty="0"/>
          </a:p>
        </p:txBody>
      </p:sp>
      <p:pic>
        <p:nvPicPr>
          <p:cNvPr id="4" name="Picture 8" descr="fg01_04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84" y="2611211"/>
            <a:ext cx="3468687" cy="382765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57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Maiandra GD" panose="020E0502030308020204" pitchFamily="34" charset="0"/>
              </a:rPr>
              <a:t>A curve tracer displays the characteristic curve of a diode in the test circuit. This curve can be compared to the specifications of the diode from a data sheet.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Curve </a:t>
            </a:r>
            <a:r>
              <a:rPr lang="en-US" dirty="0" smtClean="0"/>
              <a:t>Tracer</a:t>
            </a:r>
            <a:endParaRPr lang="en-US" dirty="0"/>
          </a:p>
        </p:txBody>
      </p:sp>
      <p:pic>
        <p:nvPicPr>
          <p:cNvPr id="4" name="Picture 7" descr="fg01_044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061" y="2845343"/>
            <a:ext cx="4737312" cy="38319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There are several types of diodes besides the standard </a:t>
            </a:r>
            <a:r>
              <a:rPr lang="en-US" altLang="en-US" sz="2800" i="1" dirty="0">
                <a:latin typeface="Maiandra GD" panose="020E0502030308020204" pitchFamily="34" charset="0"/>
                <a:cs typeface="Arial" charset="0"/>
              </a:rPr>
              <a:t>p-n</a:t>
            </a:r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 junction diode.  Three of the more common are</a:t>
            </a:r>
            <a:r>
              <a:rPr lang="en-US" altLang="en-US" sz="2800" dirty="0" smtClean="0">
                <a:latin typeface="Maiandra GD" panose="020E0502030308020204" pitchFamily="34" charset="0"/>
                <a:cs typeface="Arial" charset="0"/>
              </a:rPr>
              <a:t>:</a:t>
            </a:r>
          </a:p>
          <a:p>
            <a:pPr lvl="1"/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Zener diodes</a:t>
            </a:r>
          </a:p>
          <a:p>
            <a:pPr lvl="1"/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Light-emitting diodes</a:t>
            </a:r>
          </a:p>
          <a:p>
            <a:pPr lvl="1"/>
            <a:r>
              <a:rPr lang="en-US" altLang="en-US" sz="2400" dirty="0">
                <a:latin typeface="Maiandra GD" panose="020E0502030308020204" pitchFamily="34" charset="0"/>
                <a:cs typeface="Arial" charset="0"/>
              </a:rPr>
              <a:t>Diode arrays</a:t>
            </a:r>
          </a:p>
          <a:p>
            <a:pPr algn="just"/>
            <a:endParaRPr lang="en-US" altLang="en-US" sz="2800" dirty="0" smtClean="0">
              <a:cs typeface="Arial" charset="0"/>
            </a:endParaRP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charset="-127"/>
                <a:cs typeface="Arial" charset="0"/>
              </a:rPr>
              <a:t>Other Types of </a:t>
            </a:r>
            <a:r>
              <a:rPr lang="en-US" altLang="ko-KR" dirty="0" smtClean="0">
                <a:ea typeface="굴림" charset="-127"/>
                <a:cs typeface="Arial" charset="0"/>
              </a:rPr>
              <a:t>Diodes</a:t>
            </a:r>
            <a:endParaRPr lang="en-US" dirty="0"/>
          </a:p>
        </p:txBody>
      </p:sp>
      <p:pic>
        <p:nvPicPr>
          <p:cNvPr id="5124" name="Picture 4" descr="Image result for Light-Emitting Di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207" y="2711223"/>
            <a:ext cx="3524250" cy="20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zener di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" y="4459765"/>
            <a:ext cx="2293712" cy="22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diode arra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9" t="14789" r="18016" b="12783"/>
          <a:stretch/>
        </p:blipFill>
        <p:spPr bwMode="auto">
          <a:xfrm>
            <a:off x="4376057" y="5077076"/>
            <a:ext cx="2035629" cy="167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33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Maiandra GD" panose="020E0502030308020204" pitchFamily="34" charset="0"/>
              </a:rPr>
              <a:t>A </a:t>
            </a:r>
            <a:r>
              <a:rPr lang="en-US" b="1" dirty="0">
                <a:solidFill>
                  <a:srgbClr val="0000FF"/>
                </a:solidFill>
                <a:latin typeface="Maiandra GD" panose="020E0502030308020204" pitchFamily="34" charset="0"/>
              </a:rPr>
              <a:t>Zener diode </a:t>
            </a:r>
            <a:r>
              <a:rPr lang="en-US" dirty="0">
                <a:latin typeface="Maiandra GD" panose="020E0502030308020204" pitchFamily="34" charset="0"/>
              </a:rPr>
              <a:t>is one that is designed to safely operate in its zener region; i.e., biased at the Zener voltage (VZ</a:t>
            </a:r>
            <a:r>
              <a:rPr lang="en-US" dirty="0" smtClean="0">
                <a:latin typeface="Maiandra GD" panose="020E0502030308020204" pitchFamily="34" charset="0"/>
              </a:rPr>
              <a:t>).</a:t>
            </a:r>
          </a:p>
          <a:p>
            <a:pPr algn="just"/>
            <a:endParaRPr lang="en-US" dirty="0">
              <a:latin typeface="Maiandra GD" panose="020E0502030308020204" pitchFamily="34" charset="0"/>
            </a:endParaRPr>
          </a:p>
          <a:p>
            <a:pPr algn="just"/>
            <a:r>
              <a:rPr lang="en-US" dirty="0">
                <a:latin typeface="Maiandra GD" panose="020E0502030308020204" pitchFamily="34" charset="0"/>
              </a:rPr>
              <a:t>Common zener diode voltage ratings are between 1.8 V and 200 V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charset="-127"/>
                <a:cs typeface="Arial" charset="0"/>
              </a:rPr>
              <a:t>Zener </a:t>
            </a:r>
            <a:r>
              <a:rPr lang="en-US" altLang="ko-KR" dirty="0" smtClean="0">
                <a:ea typeface="굴림" charset="-127"/>
                <a:cs typeface="Arial" charset="0"/>
              </a:rPr>
              <a:t>Diode</a:t>
            </a:r>
            <a:endParaRPr lang="en-US" dirty="0"/>
          </a:p>
        </p:txBody>
      </p:sp>
      <p:pic>
        <p:nvPicPr>
          <p:cNvPr id="4" name="Picture 8" descr="fg01_046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84" y="3368740"/>
            <a:ext cx="1976917" cy="33085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1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An </a:t>
            </a:r>
            <a:r>
              <a:rPr lang="en-US" altLang="en-US" sz="2800" b="1" dirty="0">
                <a:solidFill>
                  <a:srgbClr val="333399"/>
                </a:solidFill>
                <a:latin typeface="Maiandra GD" panose="020E0502030308020204" pitchFamily="34" charset="0"/>
                <a:cs typeface="Arial" charset="0"/>
              </a:rPr>
              <a:t>LED</a:t>
            </a:r>
            <a:r>
              <a:rPr lang="en-US" altLang="en-US" sz="2800" dirty="0">
                <a:latin typeface="Maiandra GD" panose="020E0502030308020204" pitchFamily="34" charset="0"/>
                <a:cs typeface="Arial" charset="0"/>
              </a:rPr>
              <a:t> emits light when it is forward biased, which can be in the infrared or visible spectrum.</a:t>
            </a:r>
            <a:r>
              <a:rPr lang="en-US" altLang="en-US" sz="2800" dirty="0">
                <a:solidFill>
                  <a:schemeClr val="accent2"/>
                </a:solidFill>
                <a:latin typeface="Maiandra GD" panose="020E0502030308020204" pitchFamily="34" charset="0"/>
                <a:cs typeface="Arial" charset="0"/>
              </a:rPr>
              <a:t> </a:t>
            </a:r>
          </a:p>
          <a:p>
            <a:pPr algn="just"/>
            <a:endParaRPr lang="en-US" altLang="en-US" sz="2800" dirty="0" smtClean="0">
              <a:solidFill>
                <a:srgbClr val="0000FF"/>
              </a:solidFill>
              <a:latin typeface="Maiandra GD" panose="020E0502030308020204" pitchFamily="34" charset="0"/>
              <a:cs typeface="Arial" charset="0"/>
            </a:endParaRPr>
          </a:p>
          <a:p>
            <a:pPr algn="just"/>
            <a:r>
              <a:rPr lang="en-US" altLang="en-US" sz="2800" dirty="0" smtClean="0">
                <a:solidFill>
                  <a:srgbClr val="0000FF"/>
                </a:solidFill>
                <a:latin typeface="Maiandra GD" panose="020E0502030308020204" pitchFamily="34" charset="0"/>
                <a:cs typeface="Arial" charset="0"/>
              </a:rPr>
              <a:t>The </a:t>
            </a:r>
            <a:r>
              <a:rPr lang="en-US" altLang="en-US" sz="2800" dirty="0">
                <a:solidFill>
                  <a:srgbClr val="0000FF"/>
                </a:solidFill>
                <a:latin typeface="Maiandra GD" panose="020E0502030308020204" pitchFamily="34" charset="0"/>
                <a:cs typeface="Arial" charset="0"/>
              </a:rPr>
              <a:t>forward bias voltage is usually in the range of 2 V to 3 V.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charset="-127"/>
                <a:cs typeface="Arial" charset="0"/>
              </a:rPr>
              <a:t>Light-Emitting Diode (LED</a:t>
            </a:r>
            <a:r>
              <a:rPr lang="en-US" altLang="ko-KR" dirty="0" smtClean="0">
                <a:ea typeface="굴림" charset="-127"/>
                <a:cs typeface="Arial" charset="0"/>
              </a:rPr>
              <a:t>)</a:t>
            </a:r>
            <a:endParaRPr lang="en-US" dirty="0"/>
          </a:p>
        </p:txBody>
      </p:sp>
      <p:pic>
        <p:nvPicPr>
          <p:cNvPr id="4" name="Picture 8" descr="fg01_05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62" y="4306946"/>
            <a:ext cx="2968625" cy="138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939" y="3988366"/>
            <a:ext cx="2085975" cy="202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72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Maiandra GD" panose="020E0502030308020204" pitchFamily="34" charset="0"/>
              </a:rPr>
              <a:t>Semiconductors are a special class of elements having a conductivity between that of a good conductor and that of an </a:t>
            </a:r>
            <a:r>
              <a:rPr lang="en-US" dirty="0" smtClean="0">
                <a:latin typeface="Maiandra GD" panose="020E0502030308020204" pitchFamily="34" charset="0"/>
              </a:rPr>
              <a:t>insulator.</a:t>
            </a: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Two </a:t>
            </a:r>
            <a:r>
              <a:rPr lang="en-US" dirty="0">
                <a:latin typeface="Maiandra GD" panose="020E0502030308020204" pitchFamily="34" charset="0"/>
              </a:rPr>
              <a:t>classes: single-crystal and </a:t>
            </a:r>
            <a:r>
              <a:rPr lang="en-US" dirty="0" smtClean="0">
                <a:latin typeface="Maiandra GD" panose="020E0502030308020204" pitchFamily="34" charset="0"/>
              </a:rPr>
              <a:t>compound</a:t>
            </a:r>
          </a:p>
          <a:p>
            <a:pPr algn="just"/>
            <a:endParaRPr lang="en-US" sz="2400" dirty="0" smtClean="0">
              <a:latin typeface="Maiandra GD" panose="020E0502030308020204" pitchFamily="34" charset="0"/>
            </a:endParaRPr>
          </a:p>
          <a:p>
            <a:pPr algn="just"/>
            <a:r>
              <a:rPr lang="en-US" sz="2400" dirty="0" smtClean="0">
                <a:latin typeface="Maiandra GD" panose="020E0502030308020204" pitchFamily="34" charset="0"/>
              </a:rPr>
              <a:t>The </a:t>
            </a:r>
            <a:r>
              <a:rPr lang="en-US" sz="2400" dirty="0">
                <a:latin typeface="Maiandra GD" panose="020E0502030308020204" pitchFamily="34" charset="0"/>
              </a:rPr>
              <a:t>three semiconductors used most frequently in the construction of electronic devices are </a:t>
            </a:r>
            <a:r>
              <a:rPr lang="en-US" sz="2400" dirty="0">
                <a:solidFill>
                  <a:srgbClr val="0070C0"/>
                </a:solidFill>
                <a:latin typeface="Maiandra GD" panose="020E0502030308020204" pitchFamily="34" charset="0"/>
              </a:rPr>
              <a:t>Ge, Si, and GaAs</a:t>
            </a:r>
            <a:r>
              <a:rPr lang="en-US" sz="2400" dirty="0">
                <a:latin typeface="Maiandra GD" panose="020E0502030308020204" pitchFamily="34" charset="0"/>
              </a:rPr>
              <a:t>.</a:t>
            </a:r>
            <a:endParaRPr lang="en-US" dirty="0">
              <a:latin typeface="Maiandra GD" panose="020E0502030308020204" pitchFamily="34" charset="0"/>
            </a:endParaRP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lvl="1"/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Semiconductor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69" y="4720399"/>
            <a:ext cx="1850571" cy="1850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65" y="4720399"/>
            <a:ext cx="1854137" cy="185413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8580" r="7028" b="8205"/>
          <a:stretch/>
        </p:blipFill>
        <p:spPr>
          <a:xfrm>
            <a:off x="5347607" y="4720399"/>
            <a:ext cx="2606436" cy="18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7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Maiandra GD" panose="020E0502030308020204" pitchFamily="34" charset="0"/>
              </a:rPr>
              <a:t>Multiple diodes can be packaged together in an integrated circuit (IC</a:t>
            </a:r>
            <a:r>
              <a:rPr lang="en-US" dirty="0" smtClean="0">
                <a:latin typeface="Maiandra GD" panose="020E0502030308020204" pitchFamily="34" charset="0"/>
              </a:rPr>
              <a:t>).</a:t>
            </a:r>
          </a:p>
          <a:p>
            <a:pPr algn="just"/>
            <a:endParaRPr lang="en-US" dirty="0">
              <a:latin typeface="Maiandra GD" panose="020E0502030308020204" pitchFamily="34" charset="0"/>
            </a:endParaRP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A </a:t>
            </a:r>
            <a:r>
              <a:rPr lang="en-US" dirty="0">
                <a:latin typeface="Maiandra GD" panose="020E0502030308020204" pitchFamily="34" charset="0"/>
              </a:rPr>
              <a:t>variety of diode configurations are available. 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charset="-127"/>
                <a:cs typeface="Arial" charset="0"/>
              </a:rPr>
              <a:t>Diode </a:t>
            </a:r>
            <a:r>
              <a:rPr lang="en-US" altLang="ko-KR" dirty="0" smtClean="0">
                <a:ea typeface="굴림" charset="-127"/>
                <a:cs typeface="Arial" charset="0"/>
              </a:rPr>
              <a:t>Arrays</a:t>
            </a:r>
            <a:endParaRPr lang="en-US" dirty="0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380103" y="3823450"/>
            <a:ext cx="4038600" cy="2819400"/>
            <a:chOff x="2736" y="1542"/>
            <a:chExt cx="2688" cy="2016"/>
          </a:xfrm>
        </p:grpSpPr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2880" y="1542"/>
              <a:ext cx="2544" cy="2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pic>
          <p:nvPicPr>
            <p:cNvPr id="6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782"/>
              <a:ext cx="1344" cy="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646"/>
              <a:ext cx="1356" cy="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2736" y="1974"/>
              <a:ext cx="124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200" b="1">
                  <a:ea typeface="굴림" charset="-127"/>
                </a:rPr>
                <a:t>Common Anode</a:t>
              </a: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2736" y="2886"/>
              <a:ext cx="1248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200" b="1">
                  <a:ea typeface="굴림" charset="-127"/>
                </a:rPr>
                <a:t>Common Cathode</a:t>
              </a:r>
            </a:p>
          </p:txBody>
        </p:sp>
      </p:grpSp>
      <p:pic>
        <p:nvPicPr>
          <p:cNvPr id="10" name="Picture 17" descr="040805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88" y="1933954"/>
            <a:ext cx="1337368" cy="1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81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aiandra GD" panose="020E0502030308020204" pitchFamily="34" charset="0"/>
              </a:rPr>
              <a:t>Convert AC to DC using one Diode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Half-Wave Rectification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52564" y="8310"/>
            <a:ext cx="3396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Arial Rounded MT Bold" panose="020F0704030504030204" pitchFamily="34" charset="0"/>
              </a:rPr>
              <a:t>AC</a:t>
            </a:r>
            <a:r>
              <a:rPr lang="en-US" sz="1200" dirty="0" smtClean="0">
                <a:latin typeface="Arial Rounded MT Bold" panose="020F0704030504030204" pitchFamily="34" charset="0"/>
              </a:rPr>
              <a:t>: Alternating </a:t>
            </a:r>
            <a:r>
              <a:rPr lang="en-US" sz="1200" dirty="0">
                <a:latin typeface="Arial Rounded MT Bold" panose="020F0704030504030204" pitchFamily="34" charset="0"/>
              </a:rPr>
              <a:t>Current  </a:t>
            </a:r>
            <a:r>
              <a:rPr lang="en-US" sz="1200" dirty="0" smtClean="0">
                <a:solidFill>
                  <a:srgbClr val="0000FF"/>
                </a:solidFill>
                <a:latin typeface="Arial Rounded MT Bold" panose="020F0704030504030204" pitchFamily="34" charset="0"/>
              </a:rPr>
              <a:t>DC</a:t>
            </a:r>
            <a:r>
              <a:rPr lang="en-US" sz="1200" dirty="0" smtClean="0">
                <a:latin typeface="Arial Rounded MT Bold" panose="020F0704030504030204" pitchFamily="34" charset="0"/>
              </a:rPr>
              <a:t>: </a:t>
            </a:r>
            <a:r>
              <a:rPr lang="en-US" sz="1200" dirty="0">
                <a:latin typeface="Arial Rounded MT Bold" panose="020F0704030504030204" pitchFamily="34" charset="0"/>
              </a:rPr>
              <a:t>Direct </a:t>
            </a:r>
            <a:r>
              <a:rPr lang="en-US" sz="1200" dirty="0" smtClean="0">
                <a:latin typeface="Arial Rounded MT Bold" panose="020F0704030504030204" pitchFamily="34" charset="0"/>
              </a:rPr>
              <a:t>Current</a:t>
            </a:r>
            <a:endParaRPr lang="en-US" sz="120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67321"/>
            <a:ext cx="55435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" y="2119968"/>
            <a:ext cx="2468880" cy="170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129939" y="4263171"/>
            <a:ext cx="6337662" cy="2456616"/>
            <a:chOff x="1129939" y="4263171"/>
            <a:chExt cx="6337662" cy="245661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53"/>
            <a:stretch/>
          </p:blipFill>
          <p:spPr bwMode="auto">
            <a:xfrm>
              <a:off x="1129939" y="4263171"/>
              <a:ext cx="6337662" cy="2456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421777" y="6146872"/>
              <a:ext cx="1042852" cy="459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00FF"/>
                  </a:solidFill>
                  <a:latin typeface="Arial Rounded MT Bold" panose="020F0704030504030204" pitchFamily="34" charset="0"/>
                </a:rPr>
                <a:t>Rectifier</a:t>
              </a:r>
              <a:endParaRPr lang="en-US" sz="1400" b="1" dirty="0">
                <a:solidFill>
                  <a:srgbClr val="0000FF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9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Half-Wave </a:t>
            </a:r>
            <a:r>
              <a:rPr lang="en-US" dirty="0" smtClean="0"/>
              <a:t>Rectification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7" y="3370219"/>
            <a:ext cx="73628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2" y="5038999"/>
            <a:ext cx="72961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"/>
          <a:stretch/>
        </p:blipFill>
        <p:spPr bwMode="auto">
          <a:xfrm>
            <a:off x="1836284" y="1328057"/>
            <a:ext cx="5314950" cy="19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53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aiandra GD" panose="020E0502030308020204" pitchFamily="34" charset="0"/>
              </a:rPr>
              <a:t>Convert AC to DC using </a:t>
            </a:r>
            <a:r>
              <a:rPr lang="en-US" dirty="0" smtClean="0">
                <a:latin typeface="Maiandra GD" panose="020E0502030308020204" pitchFamily="34" charset="0"/>
              </a:rPr>
              <a:t>two or four diodes</a:t>
            </a:r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Full-Wave Rectification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" y="1830950"/>
            <a:ext cx="8385810" cy="159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22213" y="2171482"/>
            <a:ext cx="1168912" cy="1019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Arial Rounded MT Bold" panose="020F0704030504030204" pitchFamily="34" charset="0"/>
              </a:rPr>
              <a:t>Full-Wave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Arial Rounded MT Bold" panose="020F0704030504030204" pitchFamily="34" charset="0"/>
              </a:rPr>
              <a:t>Rectifier</a:t>
            </a:r>
            <a:endParaRPr lang="en-US" sz="1600" b="1" dirty="0">
              <a:solidFill>
                <a:srgbClr val="0000FF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" y="4876706"/>
            <a:ext cx="5008831" cy="193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212" y="3474982"/>
            <a:ext cx="5026537" cy="195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5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AC/DC Power Circuit</a:t>
            </a:r>
            <a:endParaRPr lang="en-US" dirty="0"/>
          </a:p>
        </p:txBody>
      </p:sp>
      <p:pic>
        <p:nvPicPr>
          <p:cNvPr id="4" name="Picture 4" descr="Circuit Diagram of Regulated Power Supp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3384"/>
            <a:ext cx="7184554" cy="26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gulated DC Power Supp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133"/>
            <a:ext cx="7315200" cy="1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Waveform of Regulated Power supp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12" y="2535627"/>
            <a:ext cx="387667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82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Adapter </a:t>
            </a:r>
            <a:r>
              <a:rPr lang="en-US" dirty="0" smtClean="0"/>
              <a:t>Circuits (</a:t>
            </a:r>
            <a:r>
              <a:rPr lang="en-US" dirty="0" err="1" smtClean="0"/>
              <a:t>Zenner</a:t>
            </a:r>
            <a:r>
              <a:rPr lang="en-US" dirty="0" smtClean="0"/>
              <a:t> Diode)</a:t>
            </a:r>
            <a:endParaRPr lang="en-US" dirty="0"/>
          </a:p>
        </p:txBody>
      </p:sp>
      <p:pic>
        <p:nvPicPr>
          <p:cNvPr id="4" name="Picture 4" descr="Circuit Diagram of Regulated Power Supp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3805373"/>
            <a:ext cx="7184554" cy="26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aveform of Regulated Power supp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97" y="1407793"/>
            <a:ext cx="387667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2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Rectifier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46"/>
          <a:stretch/>
        </p:blipFill>
        <p:spPr bwMode="auto">
          <a:xfrm>
            <a:off x="582353" y="1376737"/>
            <a:ext cx="7971374" cy="277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69" b="8154"/>
          <a:stretch/>
        </p:blipFill>
        <p:spPr bwMode="auto">
          <a:xfrm>
            <a:off x="582353" y="4155821"/>
            <a:ext cx="7742939" cy="268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11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Ripple in Rectification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41995" y="1467306"/>
            <a:ext cx="8046962" cy="5078180"/>
            <a:chOff x="871603" y="1821357"/>
            <a:chExt cx="7081549" cy="446893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03" y="1821357"/>
              <a:ext cx="7081549" cy="4468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338623" y="1913860"/>
              <a:ext cx="1382233" cy="36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6716" y="4055826"/>
              <a:ext cx="1382233" cy="361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4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Maiandra GD" panose="020E0502030308020204" pitchFamily="34" charset="0"/>
              </a:rPr>
              <a:t>Works as a switch</a:t>
            </a:r>
            <a:endParaRPr lang="vi-VN" sz="2400" dirty="0"/>
          </a:p>
          <a:p>
            <a:pPr lvl="1"/>
            <a:r>
              <a:rPr lang="en-US" sz="2000" dirty="0" smtClean="0">
                <a:latin typeface="Maiandra GD" panose="020E0502030308020204" pitchFamily="34" charset="0"/>
              </a:rPr>
              <a:t>Forward bias (switch is close)</a:t>
            </a:r>
            <a:endParaRPr lang="vi-VN" sz="2000" dirty="0"/>
          </a:p>
          <a:p>
            <a:pPr lvl="1"/>
            <a:r>
              <a:rPr lang="en-US" sz="2000" dirty="0" smtClean="0">
                <a:latin typeface="Maiandra GD" panose="020E0502030308020204" pitchFamily="34" charset="0"/>
              </a:rPr>
              <a:t>Reverse bias (switch is open</a:t>
            </a:r>
            <a:r>
              <a:rPr lang="en-US" sz="2000" dirty="0">
                <a:latin typeface="Maiandra GD" panose="020E0502030308020204" pitchFamily="34" charset="0"/>
              </a:rPr>
              <a:t>)</a:t>
            </a:r>
            <a:endParaRPr lang="vi-VN" sz="2000" dirty="0"/>
          </a:p>
          <a:p>
            <a:pPr algn="just"/>
            <a:r>
              <a:rPr lang="en-US" sz="2400" dirty="0" smtClean="0">
                <a:latin typeface="Maiandra GD" panose="020E0502030308020204" pitchFamily="34" charset="0"/>
              </a:rPr>
              <a:t>Threshold </a:t>
            </a:r>
            <a:r>
              <a:rPr lang="en-US" sz="2400" dirty="0">
                <a:latin typeface="Maiandra GD" panose="020E0502030308020204" pitchFamily="34" charset="0"/>
              </a:rPr>
              <a:t>battery </a:t>
            </a:r>
            <a:r>
              <a:rPr lang="en-US" sz="2400" dirty="0" smtClean="0">
                <a:latin typeface="Maiandra GD" panose="020E0502030308020204" pitchFamily="34" charset="0"/>
              </a:rPr>
              <a:t>voltage and internal resistance are ignored. </a:t>
            </a:r>
          </a:p>
          <a:p>
            <a:pPr marL="109725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Ideal Diode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1" r="31429" b="10953"/>
          <a:stretch/>
        </p:blipFill>
        <p:spPr bwMode="auto">
          <a:xfrm>
            <a:off x="754158" y="3363973"/>
            <a:ext cx="7578962" cy="197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45297" y="5851244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Forward bias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25411" y="5851244"/>
            <a:ext cx="176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Reverse </a:t>
            </a:r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bias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1" y="5688248"/>
            <a:ext cx="11525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9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299560"/>
            <a:ext cx="9010221" cy="1274976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Maiandra GD" panose="020E0502030308020204" pitchFamily="34" charset="0"/>
              </a:rPr>
              <a:t>Constants</a:t>
            </a:r>
          </a:p>
          <a:p>
            <a:pPr lvl="1"/>
            <a:r>
              <a:rPr lang="en-US" sz="2000" dirty="0" smtClean="0">
                <a:latin typeface="Maiandra GD" panose="020E0502030308020204" pitchFamily="34" charset="0"/>
              </a:rPr>
              <a:t>Silicon Diode: V</a:t>
            </a:r>
            <a:r>
              <a:rPr lang="en-US" sz="2000" baseline="-25000" dirty="0" smtClean="0">
                <a:latin typeface="Maiandra GD" panose="020E0502030308020204" pitchFamily="34" charset="0"/>
              </a:rPr>
              <a:t>F</a:t>
            </a:r>
            <a:r>
              <a:rPr lang="en-US" sz="2000" dirty="0" smtClean="0">
                <a:latin typeface="Maiandra GD" panose="020E0502030308020204" pitchFamily="34" charset="0"/>
              </a:rPr>
              <a:t> </a:t>
            </a:r>
            <a:r>
              <a:rPr lang="en-US" sz="2000" dirty="0">
                <a:latin typeface="Maiandra GD" panose="020E0502030308020204" pitchFamily="34" charset="0"/>
              </a:rPr>
              <a:t>= </a:t>
            </a:r>
            <a:r>
              <a:rPr lang="en-US" sz="2000" dirty="0" smtClean="0">
                <a:latin typeface="Maiandra GD" panose="020E0502030308020204" pitchFamily="34" charset="0"/>
              </a:rPr>
              <a:t>0.7V (V</a:t>
            </a:r>
            <a:r>
              <a:rPr lang="en-US" sz="2000" baseline="-25000" dirty="0" smtClean="0">
                <a:latin typeface="Maiandra GD" panose="020E0502030308020204" pitchFamily="34" charset="0"/>
              </a:rPr>
              <a:t>F</a:t>
            </a:r>
            <a:r>
              <a:rPr lang="en-US" sz="2000" dirty="0" smtClean="0">
                <a:latin typeface="Maiandra GD" panose="020E0502030308020204" pitchFamily="34" charset="0"/>
              </a:rPr>
              <a:t> = V</a:t>
            </a:r>
            <a:r>
              <a:rPr lang="en-US" sz="2000" baseline="-25000" dirty="0" smtClean="0">
                <a:latin typeface="Maiandra GD" panose="020E0502030308020204" pitchFamily="34" charset="0"/>
              </a:rPr>
              <a:t>BIAS</a:t>
            </a:r>
            <a:r>
              <a:rPr lang="en-US" sz="2000" dirty="0" smtClean="0">
                <a:latin typeface="Maiandra GD" panose="020E0502030308020204" pitchFamily="34" charset="0"/>
              </a:rPr>
              <a:t> </a:t>
            </a:r>
            <a:r>
              <a:rPr lang="en-US" sz="2000" dirty="0">
                <a:latin typeface="Maiandra GD" panose="020E0502030308020204" pitchFamily="34" charset="0"/>
              </a:rPr>
              <a:t>if </a:t>
            </a:r>
            <a:r>
              <a:rPr lang="en-US" sz="2000" dirty="0" smtClean="0">
                <a:latin typeface="Maiandra GD" panose="020E0502030308020204" pitchFamily="34" charset="0"/>
              </a:rPr>
              <a:t>V</a:t>
            </a:r>
            <a:r>
              <a:rPr lang="en-US" sz="2000" baseline="-25000" dirty="0" smtClean="0">
                <a:latin typeface="Maiandra GD" panose="020E0502030308020204" pitchFamily="34" charset="0"/>
              </a:rPr>
              <a:t>BIAS</a:t>
            </a:r>
            <a:r>
              <a:rPr lang="en-US" sz="2000" dirty="0" smtClean="0">
                <a:latin typeface="Maiandra GD" panose="020E0502030308020204" pitchFamily="34" charset="0"/>
              </a:rPr>
              <a:t> &lt; 0.7V)</a:t>
            </a:r>
          </a:p>
          <a:p>
            <a:pPr lvl="1"/>
            <a:r>
              <a:rPr lang="en-US" sz="2000" dirty="0" smtClean="0">
                <a:latin typeface="Maiandra GD" panose="020E0502030308020204" pitchFamily="34" charset="0"/>
              </a:rPr>
              <a:t>Germanium </a:t>
            </a:r>
            <a:r>
              <a:rPr lang="en-US" sz="2000" dirty="0">
                <a:latin typeface="Maiandra GD" panose="020E0502030308020204" pitchFamily="34" charset="0"/>
              </a:rPr>
              <a:t>Diode: </a:t>
            </a:r>
            <a:r>
              <a:rPr lang="en-US" sz="2000" dirty="0" smtClean="0">
                <a:latin typeface="Maiandra GD" panose="020E0502030308020204" pitchFamily="34" charset="0"/>
              </a:rPr>
              <a:t>V</a:t>
            </a:r>
            <a:r>
              <a:rPr lang="en-US" sz="2000" baseline="-25000" dirty="0" smtClean="0">
                <a:latin typeface="Maiandra GD" panose="020E0502030308020204" pitchFamily="34" charset="0"/>
              </a:rPr>
              <a:t>F</a:t>
            </a:r>
            <a:r>
              <a:rPr lang="en-US" sz="2000" dirty="0" smtClean="0">
                <a:latin typeface="Maiandra GD" panose="020E0502030308020204" pitchFamily="34" charset="0"/>
              </a:rPr>
              <a:t> </a:t>
            </a:r>
            <a:r>
              <a:rPr lang="en-US" sz="2000" dirty="0">
                <a:latin typeface="Maiandra GD" panose="020E0502030308020204" pitchFamily="34" charset="0"/>
              </a:rPr>
              <a:t>= </a:t>
            </a:r>
            <a:r>
              <a:rPr lang="en-US" sz="2000" dirty="0" smtClean="0">
                <a:latin typeface="Maiandra GD" panose="020E0502030308020204" pitchFamily="34" charset="0"/>
              </a:rPr>
              <a:t>0.3V </a:t>
            </a:r>
            <a:r>
              <a:rPr lang="en-US" sz="2000" dirty="0">
                <a:latin typeface="Maiandra GD" panose="020E0502030308020204" pitchFamily="34" charset="0"/>
              </a:rPr>
              <a:t>(V</a:t>
            </a:r>
            <a:r>
              <a:rPr lang="en-US" sz="2000" baseline="-25000" dirty="0">
                <a:latin typeface="Maiandra GD" panose="020E0502030308020204" pitchFamily="34" charset="0"/>
              </a:rPr>
              <a:t>F</a:t>
            </a:r>
            <a:r>
              <a:rPr lang="en-US" sz="2000" dirty="0">
                <a:latin typeface="Maiandra GD" panose="020E0502030308020204" pitchFamily="34" charset="0"/>
              </a:rPr>
              <a:t> = V</a:t>
            </a:r>
            <a:r>
              <a:rPr lang="en-US" sz="2000" baseline="-25000" dirty="0">
                <a:latin typeface="Maiandra GD" panose="020E0502030308020204" pitchFamily="34" charset="0"/>
              </a:rPr>
              <a:t>BIAS</a:t>
            </a:r>
            <a:r>
              <a:rPr lang="en-US" sz="2000" dirty="0">
                <a:latin typeface="Maiandra GD" panose="020E0502030308020204" pitchFamily="34" charset="0"/>
              </a:rPr>
              <a:t> if V</a:t>
            </a:r>
            <a:r>
              <a:rPr lang="en-US" sz="2000" baseline="-25000" dirty="0">
                <a:latin typeface="Maiandra GD" panose="020E0502030308020204" pitchFamily="34" charset="0"/>
              </a:rPr>
              <a:t>BIAS</a:t>
            </a:r>
            <a:r>
              <a:rPr lang="en-US" sz="2000" dirty="0">
                <a:latin typeface="Maiandra GD" panose="020E0502030308020204" pitchFamily="34" charset="0"/>
              </a:rPr>
              <a:t> &lt; </a:t>
            </a:r>
            <a:r>
              <a:rPr lang="en-US" sz="2000" dirty="0" smtClean="0">
                <a:latin typeface="Maiandra GD" panose="020E0502030308020204" pitchFamily="34" charset="0"/>
              </a:rPr>
              <a:t>0.3V</a:t>
            </a:r>
            <a:r>
              <a:rPr lang="en-US" sz="2000" dirty="0">
                <a:latin typeface="Maiandra GD" panose="020E0502030308020204" pitchFamily="34" charset="0"/>
              </a:rPr>
              <a:t>)</a:t>
            </a:r>
          </a:p>
          <a:p>
            <a:pPr marL="411470" lvl="1" indent="0">
              <a:buNone/>
            </a:pPr>
            <a:endParaRPr lang="en-US" sz="2000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Diode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3" r="29108" b="16647"/>
          <a:stretch/>
        </p:blipFill>
        <p:spPr bwMode="auto">
          <a:xfrm>
            <a:off x="446413" y="2223036"/>
            <a:ext cx="8194452" cy="251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" y="1384836"/>
            <a:ext cx="15716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4669" y="4832757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Forward bias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5411" y="4832757"/>
            <a:ext cx="176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Reverse </a:t>
            </a:r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bias </a:t>
            </a:r>
          </a:p>
        </p:txBody>
      </p:sp>
    </p:spTree>
    <p:extLst>
      <p:ext uri="{BB962C8B-B14F-4D97-AF65-F5344CB8AC3E}">
        <p14:creationId xmlns:p14="http://schemas.microsoft.com/office/powerpoint/2010/main" val="15730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Maiandra GD" panose="020E0502030308020204" pitchFamily="34" charset="0"/>
              </a:rPr>
              <a:t>The discovery of the diode in 1939 and the transistor in 1947 germanium was used almost exclusively</a:t>
            </a: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Advantages</a:t>
            </a:r>
            <a:endParaRPr lang="en-US" dirty="0">
              <a:latin typeface="Maiandra GD" panose="020E0502030308020204" pitchFamily="34" charset="0"/>
            </a:endParaRPr>
          </a:p>
          <a:p>
            <a:pPr lvl="1"/>
            <a:r>
              <a:rPr lang="en-US" dirty="0">
                <a:latin typeface="Maiandra GD" panose="020E0502030308020204" pitchFamily="34" charset="0"/>
              </a:rPr>
              <a:t>Easy to find</a:t>
            </a:r>
          </a:p>
          <a:p>
            <a:pPr lvl="1"/>
            <a:r>
              <a:rPr lang="en-US" dirty="0">
                <a:latin typeface="Maiandra GD" panose="020E0502030308020204" pitchFamily="34" charset="0"/>
              </a:rPr>
              <a:t>Fairly large quantities</a:t>
            </a:r>
          </a:p>
          <a:p>
            <a:pPr lvl="1"/>
            <a:r>
              <a:rPr lang="en-US" dirty="0">
                <a:latin typeface="Maiandra GD" panose="020E0502030308020204" pitchFamily="34" charset="0"/>
              </a:rPr>
              <a:t>Easy to refine to obtain very high levels of purity</a:t>
            </a: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Disadvantage</a:t>
            </a:r>
            <a:endParaRPr lang="en-US" dirty="0">
              <a:latin typeface="Maiandra GD" panose="020E0502030308020204" pitchFamily="34" charset="0"/>
            </a:endParaRPr>
          </a:p>
          <a:p>
            <a:pPr lvl="1"/>
            <a:r>
              <a:rPr lang="en-US" dirty="0">
                <a:latin typeface="Maiandra GD" panose="020E0502030308020204" pitchFamily="34" charset="0"/>
              </a:rPr>
              <a:t>Sensitivity to changes in temperature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Germanium (Ge)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84" y="4457833"/>
            <a:ext cx="2219444" cy="221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9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4746171"/>
            <a:ext cx="9010221" cy="18283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Diode Model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t="25658" r="37651" b="15845"/>
          <a:stretch/>
        </p:blipFill>
        <p:spPr bwMode="auto">
          <a:xfrm>
            <a:off x="424542" y="2658257"/>
            <a:ext cx="8055429" cy="28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69" y="5583871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Forward bias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25411" y="5583871"/>
            <a:ext cx="176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Reverse </a:t>
            </a:r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bias 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298" y="1724208"/>
            <a:ext cx="17716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89" y="1705757"/>
            <a:ext cx="186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15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aiandra GD" panose="020E0502030308020204" pitchFamily="34" charset="0"/>
              </a:rPr>
              <a:t>Determine </a:t>
            </a:r>
            <a:r>
              <a:rPr lang="en-US" b="1" dirty="0" smtClean="0">
                <a:solidFill>
                  <a:srgbClr val="0070C0"/>
                </a:solidFill>
                <a:latin typeface="Maiandra GD" panose="020E0502030308020204" pitchFamily="34" charset="0"/>
              </a:rPr>
              <a:t>V</a:t>
            </a:r>
            <a:r>
              <a:rPr lang="en-US" b="1" baseline="-25000" dirty="0" smtClean="0">
                <a:solidFill>
                  <a:srgbClr val="0070C0"/>
                </a:solidFill>
                <a:latin typeface="Maiandra GD" panose="020E0502030308020204" pitchFamily="34" charset="0"/>
              </a:rPr>
              <a:t>D</a:t>
            </a:r>
            <a:r>
              <a:rPr lang="en-US" dirty="0" smtClean="0">
                <a:latin typeface="Maiandra GD" panose="020E0502030308020204" pitchFamily="34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Maiandra GD" panose="020E0502030308020204" pitchFamily="34" charset="0"/>
              </a:rPr>
              <a:t>I</a:t>
            </a:r>
            <a:r>
              <a:rPr lang="en-US" b="1" baseline="-25000" dirty="0">
                <a:solidFill>
                  <a:srgbClr val="0070C0"/>
                </a:solidFill>
                <a:latin typeface="Maiandra GD" panose="020E0502030308020204" pitchFamily="34" charset="0"/>
              </a:rPr>
              <a:t>D</a:t>
            </a:r>
            <a:r>
              <a:rPr lang="en-US" dirty="0">
                <a:latin typeface="Maiandra GD" panose="020E0502030308020204" pitchFamily="34" charset="0"/>
              </a:rPr>
              <a:t> </a:t>
            </a:r>
            <a:r>
              <a:rPr lang="en-US" dirty="0" smtClean="0">
                <a:latin typeface="Maiandra GD" panose="020E0502030308020204" pitchFamily="34" charset="0"/>
              </a:rPr>
              <a:t>and </a:t>
            </a:r>
            <a:r>
              <a:rPr lang="en-US" b="1" dirty="0" smtClean="0">
                <a:solidFill>
                  <a:srgbClr val="0070C0"/>
                </a:solidFill>
                <a:latin typeface="Maiandra GD" panose="020E0502030308020204" pitchFamily="34" charset="0"/>
              </a:rPr>
              <a:t>V</a:t>
            </a:r>
            <a:r>
              <a:rPr lang="en-US" b="1" baseline="-25000" dirty="0" smtClean="0">
                <a:solidFill>
                  <a:srgbClr val="0070C0"/>
                </a:solidFill>
                <a:latin typeface="Maiandra GD" panose="020E0502030308020204" pitchFamily="34" charset="0"/>
              </a:rPr>
              <a:t>R</a:t>
            </a:r>
            <a:r>
              <a:rPr lang="en-US" dirty="0" smtClean="0">
                <a:latin typeface="Maiandra GD" panose="020E0502030308020204" pitchFamily="34" charset="0"/>
              </a:rPr>
              <a:t> based on the characteristic of the diode given in the following figure.</a:t>
            </a:r>
            <a:endParaRPr lang="en-AU" dirty="0">
              <a:latin typeface="Maiandra GD" panose="020E0502030308020204" pitchFamily="34" charset="0"/>
            </a:endParaRPr>
          </a:p>
          <a:p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72" y="2406360"/>
            <a:ext cx="7732333" cy="402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2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9" y="1646484"/>
            <a:ext cx="6633210" cy="363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06019"/>
            <a:ext cx="36385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42" y="5888961"/>
            <a:ext cx="6035040" cy="41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32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aiandra GD" panose="020E0502030308020204" pitchFamily="34" charset="0"/>
              </a:rPr>
              <a:t>Determine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I</a:t>
            </a:r>
            <a:r>
              <a:rPr lang="en-US" baseline="-25000" dirty="0" smtClean="0">
                <a:latin typeface="Maiandra GD" panose="020E0502030308020204" pitchFamily="34" charset="0"/>
              </a:rPr>
              <a:t>1</a:t>
            </a:r>
            <a:r>
              <a:rPr lang="en-US" dirty="0" smtClean="0">
                <a:latin typeface="Maiandra GD" panose="020E0502030308020204" pitchFamily="34" charset="0"/>
              </a:rPr>
              <a:t>, I</a:t>
            </a:r>
            <a:r>
              <a:rPr lang="en-US" baseline="-25000" dirty="0" smtClean="0">
                <a:latin typeface="Maiandra GD" panose="020E0502030308020204" pitchFamily="34" charset="0"/>
              </a:rPr>
              <a:t>D1</a:t>
            </a:r>
            <a:r>
              <a:rPr lang="en-US" dirty="0" smtClean="0">
                <a:latin typeface="Maiandra GD" panose="020E0502030308020204" pitchFamily="34" charset="0"/>
              </a:rPr>
              <a:t>, I</a:t>
            </a:r>
            <a:r>
              <a:rPr lang="en-US" baseline="-25000" dirty="0" smtClean="0">
                <a:latin typeface="Maiandra GD" panose="020E0502030308020204" pitchFamily="34" charset="0"/>
              </a:rPr>
              <a:t>D2</a:t>
            </a:r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15" y="2716438"/>
            <a:ext cx="7382517" cy="321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aiandra GD" panose="020E0502030308020204" pitchFamily="34" charset="0"/>
              </a:rPr>
              <a:t>Given circuit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Forward bias voltage </a:t>
            </a:r>
            <a:r>
              <a:rPr lang="en-US" dirty="0">
                <a:latin typeface="Maiandra GD" panose="020E0502030308020204" pitchFamily="34" charset="0"/>
              </a:rPr>
              <a:t>V</a:t>
            </a:r>
            <a:r>
              <a:rPr lang="en-US" baseline="-25000" dirty="0">
                <a:latin typeface="Maiandra GD" panose="020E0502030308020204" pitchFamily="34" charset="0"/>
              </a:rPr>
              <a:t>F </a:t>
            </a:r>
            <a:r>
              <a:rPr lang="en-US" dirty="0">
                <a:latin typeface="Maiandra GD" panose="020E0502030308020204" pitchFamily="34" charset="0"/>
              </a:rPr>
              <a:t>= </a:t>
            </a:r>
            <a:r>
              <a:rPr lang="en-US" dirty="0" smtClean="0">
                <a:latin typeface="Maiandra GD" panose="020E0502030308020204" pitchFamily="34" charset="0"/>
              </a:rPr>
              <a:t>0.7V </a:t>
            </a:r>
            <a:endParaRPr lang="en-US" dirty="0">
              <a:latin typeface="Maiandra GD" panose="020E0502030308020204" pitchFamily="34" charset="0"/>
            </a:endParaRP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Internal resistance </a:t>
            </a:r>
            <a:endParaRPr lang="en-US" dirty="0">
              <a:latin typeface="Maiandra GD" panose="020E0502030308020204" pitchFamily="34" charset="0"/>
            </a:endParaRPr>
          </a:p>
          <a:p>
            <a:pPr marL="411470" lvl="1" indent="0">
              <a:buNone/>
            </a:pPr>
            <a:endParaRPr lang="en-US" dirty="0" smtClean="0">
              <a:latin typeface="Maiandra GD" panose="020E0502030308020204" pitchFamily="34" charset="0"/>
            </a:endParaRPr>
          </a:p>
          <a:p>
            <a:r>
              <a:rPr lang="en-US" dirty="0" smtClean="0">
                <a:latin typeface="Maiandra GD" panose="020E0502030308020204" pitchFamily="34" charset="0"/>
              </a:rPr>
              <a:t>Determine </a:t>
            </a:r>
            <a:r>
              <a:rPr lang="en-US" b="1" dirty="0" smtClean="0">
                <a:solidFill>
                  <a:srgbClr val="0070C0"/>
                </a:solidFill>
                <a:latin typeface="Maiandra GD" panose="020E0502030308020204" pitchFamily="34" charset="0"/>
              </a:rPr>
              <a:t>V</a:t>
            </a:r>
            <a:r>
              <a:rPr lang="en-US" b="1" baseline="-25000" dirty="0" smtClean="0">
                <a:solidFill>
                  <a:srgbClr val="0070C0"/>
                </a:solidFill>
                <a:latin typeface="Maiandra GD" panose="020E0502030308020204" pitchFamily="34" charset="0"/>
              </a:rPr>
              <a:t>F</a:t>
            </a:r>
            <a:r>
              <a:rPr lang="en-US" dirty="0" smtClean="0">
                <a:latin typeface="Maiandra GD" panose="020E0502030308020204" pitchFamily="34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Maiandra GD" panose="020E0502030308020204" pitchFamily="34" charset="0"/>
              </a:rPr>
              <a:t>I</a:t>
            </a:r>
            <a:r>
              <a:rPr lang="en-US" b="1" baseline="-25000" dirty="0">
                <a:solidFill>
                  <a:srgbClr val="0070C0"/>
                </a:solidFill>
                <a:latin typeface="Maiandra GD" panose="020E0502030308020204" pitchFamily="34" charset="0"/>
              </a:rPr>
              <a:t>F</a:t>
            </a:r>
            <a:r>
              <a:rPr lang="en-US" dirty="0">
                <a:latin typeface="Maiandra GD" panose="020E0502030308020204" pitchFamily="34" charset="0"/>
              </a:rPr>
              <a:t> </a:t>
            </a:r>
            <a:r>
              <a:rPr lang="en-US" dirty="0" smtClean="0">
                <a:latin typeface="Maiandra GD" panose="020E0502030308020204" pitchFamily="34" charset="0"/>
              </a:rPr>
              <a:t>and </a:t>
            </a:r>
            <a:r>
              <a:rPr lang="en-US" b="1" dirty="0" smtClean="0">
                <a:solidFill>
                  <a:srgbClr val="0070C0"/>
                </a:solidFill>
                <a:latin typeface="Maiandra GD" panose="020E0502030308020204" pitchFamily="34" charset="0"/>
              </a:rPr>
              <a:t>V</a:t>
            </a:r>
            <a:r>
              <a:rPr lang="en-US" b="1" baseline="-25000" dirty="0" smtClean="0">
                <a:solidFill>
                  <a:srgbClr val="0070C0"/>
                </a:solidFill>
                <a:latin typeface="Maiandra GD" panose="020E0502030308020204" pitchFamily="34" charset="0"/>
              </a:rPr>
              <a:t>RLIMIT</a:t>
            </a:r>
            <a:r>
              <a:rPr lang="en-US" b="1" dirty="0" smtClean="0">
                <a:solidFill>
                  <a:srgbClr val="0070C0"/>
                </a:solidFill>
                <a:latin typeface="Maiandra GD" panose="020E0502030308020204" pitchFamily="34" charset="0"/>
              </a:rPr>
              <a:t> </a:t>
            </a:r>
            <a:r>
              <a:rPr lang="en-US" dirty="0" smtClean="0">
                <a:latin typeface="Maiandra GD" panose="020E0502030308020204" pitchFamily="34" charset="0"/>
              </a:rPr>
              <a:t>for three diode models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Ideal diode model</a:t>
            </a:r>
          </a:p>
          <a:p>
            <a:pPr lvl="1"/>
            <a:r>
              <a:rPr lang="en-US" dirty="0">
                <a:latin typeface="Maiandra GD" panose="020E0502030308020204" pitchFamily="34" charset="0"/>
              </a:rPr>
              <a:t>P</a:t>
            </a:r>
            <a:r>
              <a:rPr lang="en-US" dirty="0" smtClean="0">
                <a:latin typeface="Maiandra GD" panose="020E0502030308020204" pitchFamily="34" charset="0"/>
              </a:rPr>
              <a:t>ractical diode model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Complete diode model</a:t>
            </a:r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2"/>
          <a:stretch/>
        </p:blipFill>
        <p:spPr bwMode="auto">
          <a:xfrm>
            <a:off x="4890644" y="3975636"/>
            <a:ext cx="353078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512" y="2251522"/>
            <a:ext cx="1023915" cy="34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73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Ideal diode model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Practical diode model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Complete diode model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Ex.3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29" y="1168117"/>
            <a:ext cx="3886200" cy="143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29" y="2967415"/>
            <a:ext cx="4099560" cy="15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40" y="5161057"/>
            <a:ext cx="6279696" cy="165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32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aiandra GD" panose="020E0502030308020204" pitchFamily="34" charset="0"/>
              </a:rPr>
              <a:t>Given circuit</a:t>
            </a: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Reverse current </a:t>
            </a:r>
          </a:p>
          <a:p>
            <a:pPr lvl="1"/>
            <a:endParaRPr lang="en-US" dirty="0">
              <a:latin typeface="Maiandra GD" panose="020E0502030308020204" pitchFamily="34" charset="0"/>
            </a:endParaRPr>
          </a:p>
          <a:p>
            <a:pPr marL="411470" lvl="1" indent="0">
              <a:buNone/>
            </a:pPr>
            <a:endParaRPr lang="en-US" dirty="0">
              <a:latin typeface="Maiandra GD" panose="020E0502030308020204" pitchFamily="34" charset="0"/>
            </a:endParaRPr>
          </a:p>
          <a:p>
            <a:r>
              <a:rPr lang="en-US" dirty="0">
                <a:latin typeface="Maiandra GD" panose="020E0502030308020204" pitchFamily="34" charset="0"/>
              </a:rPr>
              <a:t>Determine </a:t>
            </a:r>
            <a:r>
              <a:rPr lang="en-US" b="1" dirty="0">
                <a:solidFill>
                  <a:srgbClr val="0070C0"/>
                </a:solidFill>
                <a:latin typeface="Maiandra GD" panose="020E0502030308020204" pitchFamily="34" charset="0"/>
              </a:rPr>
              <a:t>V</a:t>
            </a:r>
            <a:r>
              <a:rPr lang="en-US" b="1" baseline="-25000" dirty="0">
                <a:solidFill>
                  <a:srgbClr val="0070C0"/>
                </a:solidFill>
                <a:latin typeface="Maiandra GD" panose="020E0502030308020204" pitchFamily="34" charset="0"/>
              </a:rPr>
              <a:t>F</a:t>
            </a:r>
            <a:r>
              <a:rPr lang="en-US" dirty="0">
                <a:latin typeface="Maiandra GD" panose="020E0502030308020204" pitchFamily="34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Maiandra GD" panose="020E0502030308020204" pitchFamily="34" charset="0"/>
              </a:rPr>
              <a:t>I</a:t>
            </a:r>
            <a:r>
              <a:rPr lang="en-US" b="1" baseline="-25000" dirty="0">
                <a:solidFill>
                  <a:srgbClr val="0070C0"/>
                </a:solidFill>
                <a:latin typeface="Maiandra GD" panose="020E0502030308020204" pitchFamily="34" charset="0"/>
              </a:rPr>
              <a:t>F</a:t>
            </a:r>
            <a:r>
              <a:rPr lang="en-US" dirty="0">
                <a:latin typeface="Maiandra GD" panose="020E0502030308020204" pitchFamily="34" charset="0"/>
              </a:rPr>
              <a:t> and </a:t>
            </a:r>
            <a:r>
              <a:rPr lang="en-US" b="1" dirty="0">
                <a:solidFill>
                  <a:srgbClr val="0070C0"/>
                </a:solidFill>
                <a:latin typeface="Maiandra GD" panose="020E0502030308020204" pitchFamily="34" charset="0"/>
              </a:rPr>
              <a:t>V</a:t>
            </a:r>
            <a:r>
              <a:rPr lang="en-US" b="1" baseline="-25000" dirty="0">
                <a:solidFill>
                  <a:srgbClr val="0070C0"/>
                </a:solidFill>
                <a:latin typeface="Maiandra GD" panose="020E0502030308020204" pitchFamily="34" charset="0"/>
              </a:rPr>
              <a:t>R</a:t>
            </a:r>
            <a:r>
              <a:rPr lang="en-US" b="1" dirty="0">
                <a:solidFill>
                  <a:srgbClr val="0070C0"/>
                </a:solidFill>
                <a:latin typeface="Maiandra GD" panose="020E0502030308020204" pitchFamily="34" charset="0"/>
              </a:rPr>
              <a:t> </a:t>
            </a:r>
            <a:r>
              <a:rPr lang="en-US" dirty="0">
                <a:latin typeface="Maiandra GD" panose="020E0502030308020204" pitchFamily="34" charset="0"/>
              </a:rPr>
              <a:t>for three diode model </a:t>
            </a:r>
            <a:r>
              <a:rPr lang="en-US" dirty="0" err="1">
                <a:latin typeface="Maiandra GD" panose="020E0502030308020204" pitchFamily="34" charset="0"/>
              </a:rPr>
              <a:t>từng</a:t>
            </a:r>
            <a:endParaRPr lang="en-US" dirty="0">
              <a:latin typeface="Maiandra GD" panose="020E0502030308020204" pitchFamily="34" charset="0"/>
            </a:endParaRPr>
          </a:p>
          <a:p>
            <a:pPr lvl="1"/>
            <a:r>
              <a:rPr lang="en-US" dirty="0">
                <a:latin typeface="Maiandra GD" panose="020E0502030308020204" pitchFamily="34" charset="0"/>
              </a:rPr>
              <a:t>Ideal diode model</a:t>
            </a:r>
          </a:p>
          <a:p>
            <a:pPr lvl="1"/>
            <a:r>
              <a:rPr lang="en-US" dirty="0">
                <a:latin typeface="Maiandra GD" panose="020E0502030308020204" pitchFamily="34" charset="0"/>
              </a:rPr>
              <a:t>Practical diode model</a:t>
            </a:r>
          </a:p>
          <a:p>
            <a:pPr lvl="1"/>
            <a:r>
              <a:rPr lang="en-US" dirty="0">
                <a:latin typeface="Maiandra GD" panose="020E0502030308020204" pitchFamily="34" charset="0"/>
              </a:rPr>
              <a:t>Complete diode model</a:t>
            </a:r>
          </a:p>
          <a:p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2" r="460"/>
          <a:stretch/>
        </p:blipFill>
        <p:spPr bwMode="auto">
          <a:xfrm>
            <a:off x="4813764" y="3975636"/>
            <a:ext cx="3519377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86" y="1860614"/>
            <a:ext cx="1004310" cy="35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1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"/>
          <a:stretch/>
        </p:blipFill>
        <p:spPr bwMode="auto">
          <a:xfrm>
            <a:off x="3028950" y="1927207"/>
            <a:ext cx="6115050" cy="493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9105471" cy="51977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Maiandra GD" panose="020E0502030308020204" pitchFamily="34" charset="0"/>
              </a:rPr>
              <a:t>Analyze and validate the value of the voltmeter in case of using ideal diode model ?</a:t>
            </a:r>
            <a:endParaRPr lang="en-AU" sz="2800" dirty="0">
              <a:latin typeface="Maiandra GD" panose="020E0502030308020204" pitchFamily="34" charset="0"/>
            </a:endParaRPr>
          </a:p>
          <a:p>
            <a:endParaRPr lang="en-US" sz="2800" dirty="0">
              <a:latin typeface="Maiandra GD" panose="020E0502030308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" y="1974365"/>
            <a:ext cx="9015963" cy="29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aiandra GD" panose="020E0502030308020204" pitchFamily="34" charset="0"/>
              </a:rPr>
              <a:t>1954 the first silicon transistor was introduced</a:t>
            </a:r>
          </a:p>
          <a:p>
            <a:endParaRPr lang="en-US" dirty="0" smtClean="0">
              <a:latin typeface="Maiandra GD" panose="020E0502030308020204" pitchFamily="34" charset="0"/>
            </a:endParaRPr>
          </a:p>
          <a:p>
            <a:r>
              <a:rPr lang="en-US" dirty="0" smtClean="0">
                <a:latin typeface="Maiandra GD" panose="020E0502030308020204" pitchFamily="34" charset="0"/>
              </a:rPr>
              <a:t>Advantages</a:t>
            </a:r>
            <a:endParaRPr lang="en-US" dirty="0">
              <a:latin typeface="Maiandra GD" panose="020E0502030308020204" pitchFamily="34" charset="0"/>
            </a:endParaRPr>
          </a:p>
          <a:p>
            <a:pPr lvl="1"/>
            <a:r>
              <a:rPr lang="en-US" dirty="0">
                <a:latin typeface="Maiandra GD" panose="020E0502030308020204" pitchFamily="34" charset="0"/>
              </a:rPr>
              <a:t>Less temperature sensitive</a:t>
            </a:r>
          </a:p>
          <a:p>
            <a:pPr lvl="1"/>
            <a:r>
              <a:rPr lang="en-US" dirty="0">
                <a:latin typeface="Maiandra GD" panose="020E0502030308020204" pitchFamily="34" charset="0"/>
              </a:rPr>
              <a:t>The most abundant materials on earth</a:t>
            </a:r>
          </a:p>
          <a:p>
            <a:pPr lvl="1"/>
            <a:r>
              <a:rPr lang="en-US" dirty="0">
                <a:latin typeface="Maiandra GD" panose="020E0502030308020204" pitchFamily="34" charset="0"/>
              </a:rPr>
              <a:t>High levels of purity</a:t>
            </a:r>
          </a:p>
          <a:p>
            <a:endParaRPr lang="en-US" dirty="0" smtClean="0">
              <a:latin typeface="Maiandra GD" panose="020E0502030308020204" pitchFamily="34" charset="0"/>
            </a:endParaRPr>
          </a:p>
          <a:p>
            <a:r>
              <a:rPr lang="en-US" dirty="0" smtClean="0">
                <a:latin typeface="Maiandra GD" panose="020E0502030308020204" pitchFamily="34" charset="0"/>
              </a:rPr>
              <a:t>Disadvantage</a:t>
            </a:r>
            <a:endParaRPr lang="en-US" dirty="0">
              <a:latin typeface="Maiandra GD" panose="020E0502030308020204" pitchFamily="34" charset="0"/>
            </a:endParaRPr>
          </a:p>
          <a:p>
            <a:pPr lvl="1"/>
            <a:r>
              <a:rPr lang="en-US" dirty="0" smtClean="0">
                <a:latin typeface="Maiandra GD" panose="020E0502030308020204" pitchFamily="34" charset="0"/>
              </a:rPr>
              <a:t>Sensitive </a:t>
            </a:r>
            <a:r>
              <a:rPr lang="en-US" dirty="0">
                <a:latin typeface="Maiandra GD" panose="020E0502030308020204" pitchFamily="34" charset="0"/>
              </a:rPr>
              <a:t>to issues of speed.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(Si)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479" y="3750795"/>
            <a:ext cx="2526261" cy="25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4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Maiandra GD" panose="020E0502030308020204" pitchFamily="34" charset="0"/>
              </a:rPr>
              <a:t>The first GaAs transistor in the early </a:t>
            </a:r>
            <a:r>
              <a:rPr lang="en-US" dirty="0" smtClean="0">
                <a:latin typeface="Maiandra GD" panose="020E0502030308020204" pitchFamily="34" charset="0"/>
              </a:rPr>
              <a:t>1970s.</a:t>
            </a:r>
            <a:endParaRPr lang="en-US" dirty="0">
              <a:latin typeface="Maiandra GD" panose="020E0502030308020204" pitchFamily="34" charset="0"/>
            </a:endParaRP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New </a:t>
            </a:r>
            <a:r>
              <a:rPr lang="en-US" dirty="0">
                <a:latin typeface="Maiandra GD" panose="020E0502030308020204" pitchFamily="34" charset="0"/>
              </a:rPr>
              <a:t>transistor had speeds of operation up to five times that of Si.</a:t>
            </a: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GaAs </a:t>
            </a:r>
            <a:r>
              <a:rPr lang="en-US" dirty="0">
                <a:latin typeface="Maiandra GD" panose="020E0502030308020204" pitchFamily="34" charset="0"/>
              </a:rPr>
              <a:t>was more difficult to manufacture at high levels of purity, was </a:t>
            </a:r>
            <a:r>
              <a:rPr lang="en-US">
                <a:latin typeface="Maiandra GD" panose="020E0502030308020204" pitchFamily="34" charset="0"/>
              </a:rPr>
              <a:t>more </a:t>
            </a:r>
            <a:r>
              <a:rPr lang="en-US" smtClean="0">
                <a:latin typeface="Maiandra GD" panose="020E0502030308020204" pitchFamily="34" charset="0"/>
              </a:rPr>
              <a:t>expensive.</a:t>
            </a:r>
            <a:endParaRPr lang="en-US" dirty="0">
              <a:latin typeface="Maiandra GD" panose="020E0502030308020204" pitchFamily="34" charset="0"/>
            </a:endParaRP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Today</a:t>
            </a:r>
            <a:r>
              <a:rPr lang="en-US" dirty="0">
                <a:latin typeface="Maiandra GD" panose="020E0502030308020204" pitchFamily="34" charset="0"/>
              </a:rPr>
              <a:t>, it is often used as the base material for new high-speed, very large scale integrated (VLSI) circuit designs.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Gallium A</a:t>
            </a:r>
            <a:r>
              <a:rPr lang="en-US" dirty="0" smtClean="0"/>
              <a:t>rsenide (GaAs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11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ect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4257572"/>
            <a:ext cx="38100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9010221" cy="519779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Maiandra GD" panose="020E0502030308020204" pitchFamily="34" charset="0"/>
              </a:rPr>
              <a:t>The diode is the simples and most fundamental non-linear circuit element</a:t>
            </a: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Like </a:t>
            </a:r>
            <a:r>
              <a:rPr lang="en-US" smtClean="0">
                <a:latin typeface="Maiandra GD" panose="020E0502030308020204" pitchFamily="34" charset="0"/>
              </a:rPr>
              <a:t>a resistor</a:t>
            </a:r>
            <a:r>
              <a:rPr lang="en-US" dirty="0" smtClean="0">
                <a:latin typeface="Maiandra GD" panose="020E0502030308020204" pitchFamily="34" charset="0"/>
              </a:rPr>
              <a:t>, it has two terminals</a:t>
            </a: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Unlike a resistor, it has a non-linear current-voltage characteristics.</a:t>
            </a:r>
          </a:p>
          <a:p>
            <a:pPr algn="just"/>
            <a:endParaRPr lang="en-US" dirty="0" smtClean="0">
              <a:latin typeface="Maiandra GD" panose="020E0502030308020204" pitchFamily="34" charset="0"/>
            </a:endParaRPr>
          </a:p>
          <a:p>
            <a:pPr algn="just"/>
            <a:r>
              <a:rPr lang="en-US" dirty="0" smtClean="0">
                <a:latin typeface="Maiandra GD" panose="020E0502030308020204" pitchFamily="34" charset="0"/>
              </a:rPr>
              <a:t>Its use in rectifiers is </a:t>
            </a:r>
          </a:p>
          <a:p>
            <a:pPr marL="109725" indent="0" algn="just">
              <a:buNone/>
            </a:pPr>
            <a:r>
              <a:rPr lang="en-US" dirty="0">
                <a:latin typeface="Maiandra GD" panose="020E0502030308020204" pitchFamily="34" charset="0"/>
              </a:rPr>
              <a:t> </a:t>
            </a:r>
            <a:r>
              <a:rPr lang="en-US" dirty="0" smtClean="0">
                <a:latin typeface="Maiandra GD" panose="020E0502030308020204" pitchFamily="34" charset="0"/>
              </a:rPr>
              <a:t>  the most common application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</a:t>
            </a:r>
            <a:endParaRPr lang="en-US" dirty="0"/>
          </a:p>
        </p:txBody>
      </p:sp>
      <p:pic>
        <p:nvPicPr>
          <p:cNvPr id="8" name="Picture 9" descr="fg01_0140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28" y="2213956"/>
            <a:ext cx="2097088" cy="11033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9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4379976"/>
            <a:ext cx="9010221" cy="2194560"/>
          </a:xfrm>
        </p:spPr>
        <p:txBody>
          <a:bodyPr/>
          <a:lstStyle/>
          <a:p>
            <a:r>
              <a:rPr lang="en-US" dirty="0" smtClean="0"/>
              <a:t>Diode is composed of </a:t>
            </a:r>
            <a:r>
              <a:rPr lang="en-US" sz="3200" b="1" dirty="0" smtClean="0"/>
              <a:t>P</a:t>
            </a:r>
            <a:r>
              <a:rPr lang="en-US" dirty="0" smtClean="0"/>
              <a:t> and </a:t>
            </a:r>
            <a:r>
              <a:rPr lang="en-US" sz="3200" b="1" dirty="0" smtClean="0"/>
              <a:t>N</a:t>
            </a:r>
            <a:r>
              <a:rPr lang="en-US" dirty="0" smtClean="0"/>
              <a:t> semiconductors</a:t>
            </a:r>
          </a:p>
          <a:p>
            <a:r>
              <a:rPr lang="en-US" dirty="0" smtClean="0"/>
              <a:t>Diode is </a:t>
            </a:r>
            <a:r>
              <a:rPr lang="en-US" b="1" dirty="0" smtClean="0">
                <a:solidFill>
                  <a:srgbClr val="FF0000"/>
                </a:solidFill>
              </a:rPr>
              <a:t>ON</a:t>
            </a:r>
            <a:r>
              <a:rPr lang="en-US" dirty="0" smtClean="0"/>
              <a:t> when V</a:t>
            </a:r>
            <a:r>
              <a:rPr lang="en-US" baseline="-25000" dirty="0" smtClean="0"/>
              <a:t>AC</a:t>
            </a:r>
            <a:r>
              <a:rPr lang="en-US" dirty="0" smtClean="0"/>
              <a:t> ≥ 0.7V</a:t>
            </a:r>
          </a:p>
          <a:p>
            <a:r>
              <a:rPr lang="en-US" dirty="0" smtClean="0"/>
              <a:t>Diode if </a:t>
            </a:r>
            <a:r>
              <a:rPr lang="en-US" b="1" dirty="0" smtClean="0">
                <a:solidFill>
                  <a:srgbClr val="FF0000"/>
                </a:solidFill>
              </a:rPr>
              <a:t>OFF</a:t>
            </a:r>
            <a:r>
              <a:rPr lang="en-US" dirty="0" smtClean="0"/>
              <a:t> when 0 ≥ V</a:t>
            </a:r>
            <a:r>
              <a:rPr lang="en-US" baseline="-25000" dirty="0" smtClean="0"/>
              <a:t>AC</a:t>
            </a:r>
            <a:r>
              <a:rPr lang="en-US" dirty="0" smtClean="0"/>
              <a:t> </a:t>
            </a:r>
            <a:r>
              <a:rPr lang="en-US" dirty="0"/>
              <a:t>≥</a:t>
            </a:r>
            <a:r>
              <a:rPr lang="en-US" dirty="0" smtClean="0"/>
              <a:t> - 1000V</a:t>
            </a:r>
          </a:p>
          <a:p>
            <a:r>
              <a:rPr lang="en-US" dirty="0" smtClean="0"/>
              <a:t>Out of this range, diode is broken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Diodes</a:t>
            </a:r>
            <a:endParaRPr lang="en-US" dirty="0"/>
          </a:p>
        </p:txBody>
      </p:sp>
      <p:pic>
        <p:nvPicPr>
          <p:cNvPr id="1026" name="Picture 2" descr="Image result for diode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1571169"/>
            <a:ext cx="4995099" cy="215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iode wi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23" y="1652850"/>
            <a:ext cx="19050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57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Diode Application - Reverse Current Protection</a:t>
            </a:r>
          </a:p>
        </p:txBody>
      </p:sp>
      <p:pic>
        <p:nvPicPr>
          <p:cNvPr id="3074" name="Picture 2" descr="https://cdn.sparkfun.com/assets/1/0/4/8/5/5175bb7ace395fa8480000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73" y="1692402"/>
            <a:ext cx="5139848" cy="19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38529" y="3986784"/>
            <a:ext cx="9010221" cy="2587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51" indent="-256026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kumimoji="0" sz="2600" kern="1200" baseline="0">
                <a:solidFill>
                  <a:schemeClr val="tx1"/>
                </a:solidFill>
                <a:latin typeface="Maiandra GD" panose="020E0502030308020204" pitchFamily="34" charset="0"/>
                <a:ea typeface="Tahoma" pitchFamily="34" charset="0"/>
                <a:cs typeface="Tahoma" pitchFamily="34" charset="0"/>
              </a:defRPr>
            </a:lvl1pPr>
            <a:lvl2pPr marL="754370" indent="-342900" algn="just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2200" kern="1200" baseline="0">
                <a:solidFill>
                  <a:schemeClr val="tx1"/>
                </a:solidFill>
                <a:latin typeface="Maiandra GD" panose="020E0502030308020204" pitchFamily="34" charset="0"/>
                <a:ea typeface="Tahoma" pitchFamily="34" charset="0"/>
                <a:cs typeface="Tahoma" pitchFamily="34" charset="0"/>
              </a:defRPr>
            </a:lvl2pPr>
            <a:lvl3pPr marL="989820" indent="-28575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0" sz="2000" kern="1200" baseline="0">
                <a:solidFill>
                  <a:schemeClr val="tx1"/>
                </a:solidFill>
                <a:latin typeface="Maiandra GD" panose="020E0502030308020204" pitchFamily="34" charset="0"/>
                <a:ea typeface="+mn-ea"/>
                <a:cs typeface="Arial" panose="020B0604020202020204" pitchFamily="34" charset="0"/>
              </a:defRPr>
            </a:lvl3pPr>
            <a:lvl4pPr marL="1179547" indent="-201163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1"/>
                </a:solidFill>
                <a:latin typeface="Maiandra GD" panose="020E0502030308020204" pitchFamily="34" charset="0"/>
                <a:ea typeface="+mn-ea"/>
                <a:cs typeface="Arial" panose="020B0604020202020204" pitchFamily="34" charset="0"/>
              </a:defRPr>
            </a:lvl4pPr>
            <a:lvl5pPr marL="1389853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930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17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2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Mandatory design </a:t>
            </a:r>
            <a:r>
              <a:rPr lang="en-US" dirty="0" smtClean="0"/>
              <a:t>for any system</a:t>
            </a:r>
          </a:p>
          <a:p>
            <a:r>
              <a:rPr lang="en-US" dirty="0" smtClean="0"/>
              <a:t>Drawback: around 0.7V loss because </a:t>
            </a:r>
            <a:r>
              <a:rPr lang="en-US" dirty="0"/>
              <a:t>of the forward voltage drop. </a:t>
            </a:r>
          </a:p>
        </p:txBody>
      </p:sp>
    </p:spTree>
    <p:extLst>
      <p:ext uri="{BB962C8B-B14F-4D97-AF65-F5344CB8AC3E}">
        <p14:creationId xmlns:p14="http://schemas.microsoft.com/office/powerpoint/2010/main" val="8506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0</TotalTime>
  <Words>1174</Words>
  <Application>Microsoft Office PowerPoint</Application>
  <PresentationFormat>On-screen Show (4:3)</PresentationFormat>
  <Paragraphs>228</Paragraphs>
  <Slides>48</Slides>
  <Notes>3</Notes>
  <HiddenSlides>22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맑은 고딕</vt:lpstr>
      <vt:lpstr>Arial</vt:lpstr>
      <vt:lpstr>Arial Rounded MT Bold</vt:lpstr>
      <vt:lpstr>Bookman Old Style</vt:lpstr>
      <vt:lpstr>Calibri</vt:lpstr>
      <vt:lpstr>Century Gothic</vt:lpstr>
      <vt:lpstr>Georgia</vt:lpstr>
      <vt:lpstr>굴림</vt:lpstr>
      <vt:lpstr>Impact</vt:lpstr>
      <vt:lpstr>Maiandra GD</vt:lpstr>
      <vt:lpstr>Symbol</vt:lpstr>
      <vt:lpstr>Tahoma</vt:lpstr>
      <vt:lpstr>Wingdings</vt:lpstr>
      <vt:lpstr>Wingdings 2</vt:lpstr>
      <vt:lpstr>Training presentation</vt:lpstr>
      <vt:lpstr>CO2015  Diode &amp; Its Applications</vt:lpstr>
      <vt:lpstr>Diode and Its Applications</vt:lpstr>
      <vt:lpstr>Semiconductor</vt:lpstr>
      <vt:lpstr>Germanium (Ge) </vt:lpstr>
      <vt:lpstr>Silicon (Si)</vt:lpstr>
      <vt:lpstr>Gallium Arsenide (GaAs)</vt:lpstr>
      <vt:lpstr>Diode</vt:lpstr>
      <vt:lpstr>Diodes</vt:lpstr>
      <vt:lpstr>Diode Application - Reverse Current Protection</vt:lpstr>
      <vt:lpstr>Diode Application - AC to DC Converter</vt:lpstr>
      <vt:lpstr>Diode Application - Rectifier</vt:lpstr>
      <vt:lpstr>Logic Gates</vt:lpstr>
      <vt:lpstr>Diode Checking using OPAM</vt:lpstr>
      <vt:lpstr>Diode</vt:lpstr>
      <vt:lpstr>PN Junction and Diode (Video)</vt:lpstr>
      <vt:lpstr>PN Junction and Diode</vt:lpstr>
      <vt:lpstr>Diode – No Bias </vt:lpstr>
      <vt:lpstr>Diode – Forward Bias</vt:lpstr>
      <vt:lpstr>Diode – Reverse Bias</vt:lpstr>
      <vt:lpstr>Diode Equivalent Circuit</vt:lpstr>
      <vt:lpstr>Load-Line Analysis</vt:lpstr>
      <vt:lpstr>Diode Symbol and Packaging</vt:lpstr>
      <vt:lpstr>Diode Testing</vt:lpstr>
      <vt:lpstr>Diode Checker</vt:lpstr>
      <vt:lpstr>Ohmmeter</vt:lpstr>
      <vt:lpstr>Curve Tracer</vt:lpstr>
      <vt:lpstr>Other Types of Diodes</vt:lpstr>
      <vt:lpstr>Zener Diode</vt:lpstr>
      <vt:lpstr>Light-Emitting Diode (LED)</vt:lpstr>
      <vt:lpstr>Diode Arrays</vt:lpstr>
      <vt:lpstr>Half-Wave Rectification</vt:lpstr>
      <vt:lpstr>Half-Wave Rectification (cont.)</vt:lpstr>
      <vt:lpstr>Full-Wave Rectification</vt:lpstr>
      <vt:lpstr>Complete AC/DC Power Circuit</vt:lpstr>
      <vt:lpstr>DC Adapter Circuits (Zenner Diode)</vt:lpstr>
      <vt:lpstr>Bridge Rectifier</vt:lpstr>
      <vt:lpstr>Ripple in Rectification</vt:lpstr>
      <vt:lpstr>Ideal Diode Model</vt:lpstr>
      <vt:lpstr>Practical Diode Model</vt:lpstr>
      <vt:lpstr>Complete Diode Model</vt:lpstr>
      <vt:lpstr>Exercise 1</vt:lpstr>
      <vt:lpstr>Solution 1</vt:lpstr>
      <vt:lpstr>Exercise 2</vt:lpstr>
      <vt:lpstr>Exercise 3</vt:lpstr>
      <vt:lpstr>Solution Ex.3</vt:lpstr>
      <vt:lpstr>Exercise 4</vt:lpstr>
      <vt:lpstr>Exercise 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2014-07-29T03:47:45Z</dcterms:created>
  <dcterms:modified xsi:type="dcterms:W3CDTF">2021-09-10T06:23:28Z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